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65" r:id="rId1"/>
  </p:sldMasterIdLst>
  <p:notesMasterIdLst>
    <p:notesMasterId r:id="rId47"/>
  </p:notesMasterIdLst>
  <p:sldIdLst>
    <p:sldId id="295" r:id="rId2"/>
    <p:sldId id="257" r:id="rId3"/>
    <p:sldId id="4247" r:id="rId4"/>
    <p:sldId id="4248" r:id="rId5"/>
    <p:sldId id="4255" r:id="rId6"/>
    <p:sldId id="4246" r:id="rId7"/>
    <p:sldId id="4286" r:id="rId8"/>
    <p:sldId id="297" r:id="rId9"/>
    <p:sldId id="4256" r:id="rId10"/>
    <p:sldId id="4259" r:id="rId11"/>
    <p:sldId id="4260" r:id="rId12"/>
    <p:sldId id="4268" r:id="rId13"/>
    <p:sldId id="4269" r:id="rId14"/>
    <p:sldId id="4271" r:id="rId15"/>
    <p:sldId id="4263" r:id="rId16"/>
    <p:sldId id="4265" r:id="rId17"/>
    <p:sldId id="4299" r:id="rId18"/>
    <p:sldId id="4300" r:id="rId19"/>
    <p:sldId id="4267" r:id="rId20"/>
    <p:sldId id="4272" r:id="rId21"/>
    <p:sldId id="4270" r:id="rId22"/>
    <p:sldId id="4273" r:id="rId23"/>
    <p:sldId id="4290" r:id="rId24"/>
    <p:sldId id="4276" r:id="rId25"/>
    <p:sldId id="4275" r:id="rId26"/>
    <p:sldId id="4285" r:id="rId27"/>
    <p:sldId id="4289" r:id="rId28"/>
    <p:sldId id="4261" r:id="rId29"/>
    <p:sldId id="4262" r:id="rId30"/>
    <p:sldId id="4278" r:id="rId31"/>
    <p:sldId id="4277" r:id="rId32"/>
    <p:sldId id="4297" r:id="rId33"/>
    <p:sldId id="4279" r:id="rId34"/>
    <p:sldId id="4280" r:id="rId35"/>
    <p:sldId id="4281" r:id="rId36"/>
    <p:sldId id="4282" r:id="rId37"/>
    <p:sldId id="4291" r:id="rId38"/>
    <p:sldId id="4292" r:id="rId39"/>
    <p:sldId id="4293" r:id="rId40"/>
    <p:sldId id="4294" r:id="rId41"/>
    <p:sldId id="4295" r:id="rId42"/>
    <p:sldId id="4296" r:id="rId43"/>
    <p:sldId id="4283" r:id="rId44"/>
    <p:sldId id="4298" r:id="rId45"/>
    <p:sldId id="428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CFFFF"/>
    <a:srgbClr val="1976AF"/>
    <a:srgbClr val="FF7C80"/>
    <a:srgbClr val="FF5050"/>
    <a:srgbClr val="FFF2FF"/>
    <a:srgbClr val="F5D2D2"/>
    <a:srgbClr val="FFFFCC"/>
    <a:srgbClr val="FFD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4" autoAdjust="0"/>
    <p:restoredTop sz="79906" autoAdjust="0"/>
  </p:normalViewPr>
  <p:slideViewPr>
    <p:cSldViewPr snapToGrid="0">
      <p:cViewPr varScale="1">
        <p:scale>
          <a:sx n="88" d="100"/>
          <a:sy n="88" d="100"/>
        </p:scale>
        <p:origin x="1536" y="66"/>
      </p:cViewPr>
      <p:guideLst/>
    </p:cSldViewPr>
  </p:slideViewPr>
  <p:notesTextViewPr>
    <p:cViewPr>
      <p:scale>
        <a:sx n="3" d="2"/>
        <a:sy n="3" d="2"/>
      </p:scale>
      <p:origin x="0" y="0"/>
    </p:cViewPr>
  </p:notesTextViewPr>
  <p:notesViewPr>
    <p:cSldViewPr snapToGrid="0">
      <p:cViewPr varScale="1">
        <p:scale>
          <a:sx n="66" d="100"/>
          <a:sy n="66" d="100"/>
        </p:scale>
        <p:origin x="27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 Lucinda" userId="1c8687c1-c689-4420-9f2f-f7522b0cd228" providerId="ADAL" clId="{2B713B44-E0CE-4C1C-9BEE-033BBC9D802C}"/>
    <pc:docChg chg="modSld">
      <pc:chgData name="Ham, Lucinda" userId="1c8687c1-c689-4420-9f2f-f7522b0cd228" providerId="ADAL" clId="{2B713B44-E0CE-4C1C-9BEE-033BBC9D802C}" dt="2024-10-03T20:59:51.153" v="177" actId="20577"/>
      <pc:docMkLst>
        <pc:docMk/>
      </pc:docMkLst>
      <pc:sldChg chg="modNotesTx">
        <pc:chgData name="Ham, Lucinda" userId="1c8687c1-c689-4420-9f2f-f7522b0cd228" providerId="ADAL" clId="{2B713B44-E0CE-4C1C-9BEE-033BBC9D802C}" dt="2024-10-03T20:53:42.490" v="39" actId="20577"/>
        <pc:sldMkLst>
          <pc:docMk/>
          <pc:sldMk cId="332513007" sldId="4279"/>
        </pc:sldMkLst>
      </pc:sldChg>
      <pc:sldChg chg="modNotesTx">
        <pc:chgData name="Ham, Lucinda" userId="1c8687c1-c689-4420-9f2f-f7522b0cd228" providerId="ADAL" clId="{2B713B44-E0CE-4C1C-9BEE-033BBC9D802C}" dt="2024-10-03T20:57:11.555" v="43" actId="20577"/>
        <pc:sldMkLst>
          <pc:docMk/>
          <pc:sldMk cId="655774617" sldId="4291"/>
        </pc:sldMkLst>
      </pc:sldChg>
      <pc:sldChg chg="modNotesTx">
        <pc:chgData name="Ham, Lucinda" userId="1c8687c1-c689-4420-9f2f-f7522b0cd228" providerId="ADAL" clId="{2B713B44-E0CE-4C1C-9BEE-033BBC9D802C}" dt="2024-10-03T20:59:51.153" v="177" actId="20577"/>
        <pc:sldMkLst>
          <pc:docMk/>
          <pc:sldMk cId="1865005288" sldId="4295"/>
        </pc:sldMkLst>
      </pc:sldChg>
      <pc:sldChg chg="modNotesTx">
        <pc:chgData name="Ham, Lucinda" userId="1c8687c1-c689-4420-9f2f-f7522b0cd228" providerId="ADAL" clId="{2B713B44-E0CE-4C1C-9BEE-033BBC9D802C}" dt="2024-10-03T20:52:59.258" v="0" actId="6549"/>
        <pc:sldMkLst>
          <pc:docMk/>
          <pc:sldMk cId="2684623346" sldId="4297"/>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naaccr.org/recruitment-retention-toolkit/#1585662919736-d55864fc-2b40"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naaccr.org/recruitment-retention-toolkit/#1585662919736-d55864fc-2b4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ACFEB-54C0-41D3-A4F8-B735465A756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6C1E97A-BCA9-4348-9EC0-A21EE51322F5}">
      <dgm:prSet custT="1"/>
      <dgm:spPr/>
      <dgm:t>
        <a:bodyPr/>
        <a:lstStyle/>
        <a:p>
          <a:r>
            <a:rPr lang="en-US" sz="4000" baseline="0" dirty="0"/>
            <a:t>Abstracting tips are included periodically in monthly updates.</a:t>
          </a:r>
          <a:endParaRPr lang="en-US" sz="4000" dirty="0"/>
        </a:p>
      </dgm:t>
    </dgm:pt>
    <dgm:pt modelId="{7B2AA62C-F819-4042-9642-1E9EB91EAB8E}" type="parTrans" cxnId="{A3FC8F51-58A7-4324-A5CD-2A355B811FE6}">
      <dgm:prSet/>
      <dgm:spPr/>
      <dgm:t>
        <a:bodyPr/>
        <a:lstStyle/>
        <a:p>
          <a:endParaRPr lang="en-US"/>
        </a:p>
      </dgm:t>
    </dgm:pt>
    <dgm:pt modelId="{1F4E4393-8314-4224-BBDE-F503A5418D3B}" type="sibTrans" cxnId="{A3FC8F51-58A7-4324-A5CD-2A355B811FE6}">
      <dgm:prSet/>
      <dgm:spPr/>
      <dgm:t>
        <a:bodyPr/>
        <a:lstStyle/>
        <a:p>
          <a:endParaRPr lang="en-US"/>
        </a:p>
      </dgm:t>
    </dgm:pt>
    <dgm:pt modelId="{8EE97E10-D73B-4608-8A2B-89C9A13B33A9}">
      <dgm:prSet custT="1"/>
      <dgm:spPr/>
      <dgm:t>
        <a:bodyPr/>
        <a:lstStyle/>
        <a:p>
          <a:r>
            <a:rPr lang="en-US" sz="4000" baseline="0" dirty="0"/>
            <a:t>NAACCR ODS training guide can be found under Grow Your Own ODS </a:t>
          </a:r>
          <a:r>
            <a:rPr lang="en-US" sz="2400" baseline="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https://www.naaccr.org/recruitment-retention-toolkit/#1585662919736-d55864fc-2b40</a:t>
          </a:r>
          <a:endParaRPr lang="en-US" sz="2400" baseline="0" dirty="0">
            <a:solidFill>
              <a:srgbClr val="0070C0"/>
            </a:solidFill>
          </a:endParaRPr>
        </a:p>
        <a:p>
          <a:endParaRPr lang="en-US" sz="2400" baseline="0" dirty="0"/>
        </a:p>
        <a:p>
          <a:endParaRPr lang="en-US" sz="4000" dirty="0"/>
        </a:p>
      </dgm:t>
    </dgm:pt>
    <dgm:pt modelId="{32C81B10-97E7-46D0-A1B2-21FF9BB3E244}" type="parTrans" cxnId="{9AE33D0B-5948-407A-A547-320406BC3F76}">
      <dgm:prSet/>
      <dgm:spPr/>
      <dgm:t>
        <a:bodyPr/>
        <a:lstStyle/>
        <a:p>
          <a:endParaRPr lang="en-US"/>
        </a:p>
      </dgm:t>
    </dgm:pt>
    <dgm:pt modelId="{9C2F53BC-A9EA-41C3-88DF-9E229712561A}" type="sibTrans" cxnId="{9AE33D0B-5948-407A-A547-320406BC3F76}">
      <dgm:prSet/>
      <dgm:spPr/>
      <dgm:t>
        <a:bodyPr/>
        <a:lstStyle/>
        <a:p>
          <a:endParaRPr lang="en-US"/>
        </a:p>
      </dgm:t>
    </dgm:pt>
    <dgm:pt modelId="{1546F299-B543-4AE9-8CFF-3AE9C26129AD}" type="pres">
      <dgm:prSet presAssocID="{33AACFEB-54C0-41D3-A4F8-B735465A756C}" presName="vert0" presStyleCnt="0">
        <dgm:presLayoutVars>
          <dgm:dir/>
          <dgm:animOne val="branch"/>
          <dgm:animLvl val="lvl"/>
        </dgm:presLayoutVars>
      </dgm:prSet>
      <dgm:spPr/>
    </dgm:pt>
    <dgm:pt modelId="{35A1706C-CD7C-4D8B-8633-65B774DE3D6A}" type="pres">
      <dgm:prSet presAssocID="{46C1E97A-BCA9-4348-9EC0-A21EE51322F5}" presName="thickLine" presStyleLbl="alignNode1" presStyleIdx="0" presStyleCnt="2"/>
      <dgm:spPr/>
    </dgm:pt>
    <dgm:pt modelId="{27C0A19A-C96F-4546-92F5-2F483AAEE39B}" type="pres">
      <dgm:prSet presAssocID="{46C1E97A-BCA9-4348-9EC0-A21EE51322F5}" presName="horz1" presStyleCnt="0"/>
      <dgm:spPr/>
    </dgm:pt>
    <dgm:pt modelId="{747BC899-59AA-48C0-97F5-2E44396E7DE4}" type="pres">
      <dgm:prSet presAssocID="{46C1E97A-BCA9-4348-9EC0-A21EE51322F5}" presName="tx1" presStyleLbl="revTx" presStyleIdx="0" presStyleCnt="2"/>
      <dgm:spPr/>
    </dgm:pt>
    <dgm:pt modelId="{56E11C50-7E7E-49C8-BDEC-165CA61C8C26}" type="pres">
      <dgm:prSet presAssocID="{46C1E97A-BCA9-4348-9EC0-A21EE51322F5}" presName="vert1" presStyleCnt="0"/>
      <dgm:spPr/>
    </dgm:pt>
    <dgm:pt modelId="{B07EA651-3EFA-471A-8ECF-43D5C3BE30D0}" type="pres">
      <dgm:prSet presAssocID="{8EE97E10-D73B-4608-8A2B-89C9A13B33A9}" presName="thickLine" presStyleLbl="alignNode1" presStyleIdx="1" presStyleCnt="2"/>
      <dgm:spPr/>
    </dgm:pt>
    <dgm:pt modelId="{45A070BD-507E-4F97-AAF6-4BD6AC9EBBF5}" type="pres">
      <dgm:prSet presAssocID="{8EE97E10-D73B-4608-8A2B-89C9A13B33A9}" presName="horz1" presStyleCnt="0"/>
      <dgm:spPr/>
    </dgm:pt>
    <dgm:pt modelId="{F117940B-D4A3-464C-8DE7-573B27492132}" type="pres">
      <dgm:prSet presAssocID="{8EE97E10-D73B-4608-8A2B-89C9A13B33A9}" presName="tx1" presStyleLbl="revTx" presStyleIdx="1" presStyleCnt="2" custScaleY="151917"/>
      <dgm:spPr/>
    </dgm:pt>
    <dgm:pt modelId="{DF91A6A7-6691-4980-9D8E-EC692ADCECC1}" type="pres">
      <dgm:prSet presAssocID="{8EE97E10-D73B-4608-8A2B-89C9A13B33A9}" presName="vert1" presStyleCnt="0"/>
      <dgm:spPr/>
    </dgm:pt>
  </dgm:ptLst>
  <dgm:cxnLst>
    <dgm:cxn modelId="{9AE33D0B-5948-407A-A547-320406BC3F76}" srcId="{33AACFEB-54C0-41D3-A4F8-B735465A756C}" destId="{8EE97E10-D73B-4608-8A2B-89C9A13B33A9}" srcOrd="1" destOrd="0" parTransId="{32C81B10-97E7-46D0-A1B2-21FF9BB3E244}" sibTransId="{9C2F53BC-A9EA-41C3-88DF-9E229712561A}"/>
    <dgm:cxn modelId="{A3FC8F51-58A7-4324-A5CD-2A355B811FE6}" srcId="{33AACFEB-54C0-41D3-A4F8-B735465A756C}" destId="{46C1E97A-BCA9-4348-9EC0-A21EE51322F5}" srcOrd="0" destOrd="0" parTransId="{7B2AA62C-F819-4042-9642-1E9EB91EAB8E}" sibTransId="{1F4E4393-8314-4224-BBDE-F503A5418D3B}"/>
    <dgm:cxn modelId="{903DE5B9-49A7-4F43-A6CF-ED6ADF566BA5}" type="presOf" srcId="{33AACFEB-54C0-41D3-A4F8-B735465A756C}" destId="{1546F299-B543-4AE9-8CFF-3AE9C26129AD}" srcOrd="0" destOrd="0" presId="urn:microsoft.com/office/officeart/2008/layout/LinedList"/>
    <dgm:cxn modelId="{584ED4D0-0188-4C46-A996-974B8E846488}" type="presOf" srcId="{46C1E97A-BCA9-4348-9EC0-A21EE51322F5}" destId="{747BC899-59AA-48C0-97F5-2E44396E7DE4}" srcOrd="0" destOrd="0" presId="urn:microsoft.com/office/officeart/2008/layout/LinedList"/>
    <dgm:cxn modelId="{F90F12E6-97F8-4708-8010-FF33825B5294}" type="presOf" srcId="{8EE97E10-D73B-4608-8A2B-89C9A13B33A9}" destId="{F117940B-D4A3-464C-8DE7-573B27492132}" srcOrd="0" destOrd="0" presId="urn:microsoft.com/office/officeart/2008/layout/LinedList"/>
    <dgm:cxn modelId="{63D493B2-27E7-43BB-AED3-B801CF5EBD87}" type="presParOf" srcId="{1546F299-B543-4AE9-8CFF-3AE9C26129AD}" destId="{35A1706C-CD7C-4D8B-8633-65B774DE3D6A}" srcOrd="0" destOrd="0" presId="urn:microsoft.com/office/officeart/2008/layout/LinedList"/>
    <dgm:cxn modelId="{009BAADC-B0B3-47BF-9922-A379543037FA}" type="presParOf" srcId="{1546F299-B543-4AE9-8CFF-3AE9C26129AD}" destId="{27C0A19A-C96F-4546-92F5-2F483AAEE39B}" srcOrd="1" destOrd="0" presId="urn:microsoft.com/office/officeart/2008/layout/LinedList"/>
    <dgm:cxn modelId="{DD7F71DB-6689-49DB-812A-2B34B2E5DB9B}" type="presParOf" srcId="{27C0A19A-C96F-4546-92F5-2F483AAEE39B}" destId="{747BC899-59AA-48C0-97F5-2E44396E7DE4}" srcOrd="0" destOrd="0" presId="urn:microsoft.com/office/officeart/2008/layout/LinedList"/>
    <dgm:cxn modelId="{BDE7B4C0-7BDA-47BC-91EB-18B3EF289FB7}" type="presParOf" srcId="{27C0A19A-C96F-4546-92F5-2F483AAEE39B}" destId="{56E11C50-7E7E-49C8-BDEC-165CA61C8C26}" srcOrd="1" destOrd="0" presId="urn:microsoft.com/office/officeart/2008/layout/LinedList"/>
    <dgm:cxn modelId="{0D67E337-86AF-4744-84EE-6EEA25F90D3E}" type="presParOf" srcId="{1546F299-B543-4AE9-8CFF-3AE9C26129AD}" destId="{B07EA651-3EFA-471A-8ECF-43D5C3BE30D0}" srcOrd="2" destOrd="0" presId="urn:microsoft.com/office/officeart/2008/layout/LinedList"/>
    <dgm:cxn modelId="{E4F89C35-A9EA-4E32-AB70-562D1A3800C3}" type="presParOf" srcId="{1546F299-B543-4AE9-8CFF-3AE9C26129AD}" destId="{45A070BD-507E-4F97-AAF6-4BD6AC9EBBF5}" srcOrd="3" destOrd="0" presId="urn:microsoft.com/office/officeart/2008/layout/LinedList"/>
    <dgm:cxn modelId="{837BA056-C71C-4FBE-8D57-4C13EEDE6A75}" type="presParOf" srcId="{45A070BD-507E-4F97-AAF6-4BD6AC9EBBF5}" destId="{F117940B-D4A3-464C-8DE7-573B27492132}" srcOrd="0" destOrd="0" presId="urn:microsoft.com/office/officeart/2008/layout/LinedList"/>
    <dgm:cxn modelId="{EB697B4D-4A4C-45EC-9364-14B31FA13896}" type="presParOf" srcId="{45A070BD-507E-4F97-AAF6-4BD6AC9EBBF5}" destId="{DF91A6A7-6691-4980-9D8E-EC692ADCECC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1706C-CD7C-4D8B-8633-65B774DE3D6A}">
      <dsp:nvSpPr>
        <dsp:cNvPr id="0" name=""/>
        <dsp:cNvSpPr/>
      </dsp:nvSpPr>
      <dsp:spPr>
        <a:xfrm>
          <a:off x="0" y="3092"/>
          <a:ext cx="66454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7BC899-59AA-48C0-97F5-2E44396E7DE4}">
      <dsp:nvSpPr>
        <dsp:cNvPr id="0" name=""/>
        <dsp:cNvSpPr/>
      </dsp:nvSpPr>
      <dsp:spPr>
        <a:xfrm>
          <a:off x="0" y="3092"/>
          <a:ext cx="6645402" cy="20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baseline="0" dirty="0"/>
            <a:t>Abstracting tips are included periodically in monthly updates.</a:t>
          </a:r>
          <a:endParaRPr lang="en-US" sz="4000" kern="1200" dirty="0"/>
        </a:p>
      </dsp:txBody>
      <dsp:txXfrm>
        <a:off x="0" y="3092"/>
        <a:ext cx="6645402" cy="2063528"/>
      </dsp:txXfrm>
    </dsp:sp>
    <dsp:sp modelId="{B07EA651-3EFA-471A-8ECF-43D5C3BE30D0}">
      <dsp:nvSpPr>
        <dsp:cNvPr id="0" name=""/>
        <dsp:cNvSpPr/>
      </dsp:nvSpPr>
      <dsp:spPr>
        <a:xfrm>
          <a:off x="0" y="2066621"/>
          <a:ext cx="66454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7940B-D4A3-464C-8DE7-573B27492132}">
      <dsp:nvSpPr>
        <dsp:cNvPr id="0" name=""/>
        <dsp:cNvSpPr/>
      </dsp:nvSpPr>
      <dsp:spPr>
        <a:xfrm>
          <a:off x="0" y="2066621"/>
          <a:ext cx="6638912" cy="313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baseline="0" dirty="0"/>
            <a:t>NAACCR ODS training guide can be found under Grow Your Own ODS </a:t>
          </a:r>
          <a:r>
            <a:rPr lang="en-US" sz="2400" kern="1200" baseline="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https://www.naaccr.org/recruitment-retention-toolkit/#1585662919736-d55864fc-2b40</a:t>
          </a:r>
          <a:endParaRPr lang="en-US" sz="2400" kern="1200" baseline="0" dirty="0">
            <a:solidFill>
              <a:srgbClr val="0070C0"/>
            </a:solidFill>
          </a:endParaRPr>
        </a:p>
        <a:p>
          <a:pPr marL="0" lvl="0" indent="0" algn="l" defTabSz="1778000">
            <a:lnSpc>
              <a:spcPct val="90000"/>
            </a:lnSpc>
            <a:spcBef>
              <a:spcPct val="0"/>
            </a:spcBef>
            <a:spcAft>
              <a:spcPct val="35000"/>
            </a:spcAft>
            <a:buNone/>
          </a:pPr>
          <a:endParaRPr lang="en-US" sz="2400" kern="1200" baseline="0" dirty="0"/>
        </a:p>
        <a:p>
          <a:pPr marL="0" lvl="0" indent="0" algn="l" defTabSz="1778000">
            <a:lnSpc>
              <a:spcPct val="90000"/>
            </a:lnSpc>
            <a:spcBef>
              <a:spcPct val="0"/>
            </a:spcBef>
            <a:spcAft>
              <a:spcPct val="35000"/>
            </a:spcAft>
            <a:buNone/>
          </a:pPr>
          <a:endParaRPr lang="en-US" sz="4000" kern="1200" dirty="0"/>
        </a:p>
      </dsp:txBody>
      <dsp:txXfrm>
        <a:off x="0" y="2066621"/>
        <a:ext cx="6638912" cy="31348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DC091-889A-40BB-8763-6E0B2C897424}"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3ECBE-D3B0-488A-BC31-4C3D68690BCB}" type="slidenum">
              <a:rPr lang="en-US" smtClean="0"/>
              <a:t>‹#›</a:t>
            </a:fld>
            <a:endParaRPr lang="en-US"/>
          </a:p>
        </p:txBody>
      </p:sp>
    </p:spTree>
    <p:extLst>
      <p:ext uri="{BB962C8B-B14F-4D97-AF65-F5344CB8AC3E}">
        <p14:creationId xmlns:p14="http://schemas.microsoft.com/office/powerpoint/2010/main" val="3714326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1</a:t>
            </a:fld>
            <a:endParaRPr lang="en-US"/>
          </a:p>
        </p:txBody>
      </p:sp>
    </p:spTree>
    <p:extLst>
      <p:ext uri="{BB962C8B-B14F-4D97-AF65-F5344CB8AC3E}">
        <p14:creationId xmlns:p14="http://schemas.microsoft.com/office/powerpoint/2010/main" val="1978586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443ECBE-D3B0-488A-BC31-4C3D68690BCB}" type="slidenum">
              <a:rPr lang="en-US" smtClean="0"/>
              <a:t>10</a:t>
            </a:fld>
            <a:endParaRPr lang="en-US"/>
          </a:p>
        </p:txBody>
      </p:sp>
    </p:spTree>
    <p:extLst>
      <p:ext uri="{BB962C8B-B14F-4D97-AF65-F5344CB8AC3E}">
        <p14:creationId xmlns:p14="http://schemas.microsoft.com/office/powerpoint/2010/main" val="4204906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11</a:t>
            </a:fld>
            <a:endParaRPr lang="en-US"/>
          </a:p>
        </p:txBody>
      </p:sp>
    </p:spTree>
    <p:extLst>
      <p:ext uri="{BB962C8B-B14F-4D97-AF65-F5344CB8AC3E}">
        <p14:creationId xmlns:p14="http://schemas.microsoft.com/office/powerpoint/2010/main" val="911691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Stacy Barr is MCR’s Death Clearance coordinator.  The process adds over 1,200 cases to our data base annually.  It is very important that you process the death clearance cases when they come to you via Web Plus. </a:t>
            </a:r>
            <a:r>
              <a:rPr lang="en-US" b="1" dirty="0"/>
              <a:t>Read slide</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12</a:t>
            </a:fld>
            <a:endParaRPr lang="en-US"/>
          </a:p>
        </p:txBody>
      </p:sp>
    </p:spTree>
    <p:extLst>
      <p:ext uri="{BB962C8B-B14F-4D97-AF65-F5344CB8AC3E}">
        <p14:creationId xmlns:p14="http://schemas.microsoft.com/office/powerpoint/2010/main" val="1090001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443ECBE-D3B0-488A-BC31-4C3D68690BCB}" type="slidenum">
              <a:rPr lang="en-US" smtClean="0"/>
              <a:t>13</a:t>
            </a:fld>
            <a:endParaRPr lang="en-US"/>
          </a:p>
        </p:txBody>
      </p:sp>
    </p:spTree>
    <p:extLst>
      <p:ext uri="{BB962C8B-B14F-4D97-AF65-F5344CB8AC3E}">
        <p14:creationId xmlns:p14="http://schemas.microsoft.com/office/powerpoint/2010/main" val="1899213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Quality Standard for death clearance only cases is less than 3% annually.  MCR continues to meet this goal annually. MCR has a Death Clearance YouTube video available on the website which contains instructions for processing Death Clearance cases.  Over time, we have gradually decreased our percent of Death Clearance cases.</a:t>
            </a:r>
          </a:p>
        </p:txBody>
      </p:sp>
      <p:sp>
        <p:nvSpPr>
          <p:cNvPr id="4" name="Slide Number Placeholder 3"/>
          <p:cNvSpPr>
            <a:spLocks noGrp="1"/>
          </p:cNvSpPr>
          <p:nvPr>
            <p:ph type="sldNum" sz="quarter" idx="5"/>
          </p:nvPr>
        </p:nvSpPr>
        <p:spPr/>
        <p:txBody>
          <a:bodyPr/>
          <a:lstStyle/>
          <a:p>
            <a:fld id="{0443ECBE-D3B0-488A-BC31-4C3D68690BCB}" type="slidenum">
              <a:rPr lang="en-US" smtClean="0"/>
              <a:t>14</a:t>
            </a:fld>
            <a:endParaRPr lang="en-US"/>
          </a:p>
        </p:txBody>
      </p:sp>
    </p:spTree>
    <p:extLst>
      <p:ext uri="{BB962C8B-B14F-4D97-AF65-F5344CB8AC3E}">
        <p14:creationId xmlns:p14="http://schemas.microsoft.com/office/powerpoint/2010/main" val="3300834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15</a:t>
            </a:fld>
            <a:endParaRPr lang="en-US"/>
          </a:p>
        </p:txBody>
      </p:sp>
    </p:spTree>
    <p:extLst>
      <p:ext uri="{BB962C8B-B14F-4D97-AF65-F5344CB8AC3E}">
        <p14:creationId xmlns:p14="http://schemas.microsoft.com/office/powerpoint/2010/main" val="315857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443ECBE-D3B0-488A-BC31-4C3D68690BCB}" type="slidenum">
              <a:rPr lang="en-US" smtClean="0"/>
              <a:t>16</a:t>
            </a:fld>
            <a:endParaRPr lang="en-US"/>
          </a:p>
        </p:txBody>
      </p:sp>
    </p:spTree>
    <p:extLst>
      <p:ext uri="{BB962C8B-B14F-4D97-AF65-F5344CB8AC3E}">
        <p14:creationId xmlns:p14="http://schemas.microsoft.com/office/powerpoint/2010/main" val="269723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17</a:t>
            </a:fld>
            <a:endParaRPr lang="en-US"/>
          </a:p>
        </p:txBody>
      </p:sp>
    </p:spTree>
    <p:extLst>
      <p:ext uri="{BB962C8B-B14F-4D97-AF65-F5344CB8AC3E}">
        <p14:creationId xmlns:p14="http://schemas.microsoft.com/office/powerpoint/2010/main" val="219700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18</a:t>
            </a:fld>
            <a:endParaRPr lang="en-US"/>
          </a:p>
        </p:txBody>
      </p:sp>
    </p:spTree>
    <p:extLst>
      <p:ext uri="{BB962C8B-B14F-4D97-AF65-F5344CB8AC3E}">
        <p14:creationId xmlns:p14="http://schemas.microsoft.com/office/powerpoint/2010/main" val="765029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NAACCR, STORE and SEER are the top 3 resources used by MCR and ODSs in general.  If in doubt, please take the time to check your resources.  Drop downs are great but may not provide a complete description of the codes and you are more likely to remember the rules if you look them up.</a:t>
            </a:r>
          </a:p>
        </p:txBody>
      </p:sp>
      <p:sp>
        <p:nvSpPr>
          <p:cNvPr id="4" name="Slide Number Placeholder 3"/>
          <p:cNvSpPr>
            <a:spLocks noGrp="1"/>
          </p:cNvSpPr>
          <p:nvPr>
            <p:ph type="sldNum" sz="quarter" idx="5"/>
          </p:nvPr>
        </p:nvSpPr>
        <p:spPr/>
        <p:txBody>
          <a:bodyPr/>
          <a:lstStyle/>
          <a:p>
            <a:fld id="{0443ECBE-D3B0-488A-BC31-4C3D68690BCB}" type="slidenum">
              <a:rPr lang="en-US" smtClean="0"/>
              <a:t>19</a:t>
            </a:fld>
            <a:endParaRPr lang="en-US"/>
          </a:p>
        </p:txBody>
      </p:sp>
    </p:spTree>
    <p:extLst>
      <p:ext uri="{BB962C8B-B14F-4D97-AF65-F5344CB8AC3E}">
        <p14:creationId xmlns:p14="http://schemas.microsoft.com/office/powerpoint/2010/main" val="249744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2</a:t>
            </a:fld>
            <a:endParaRPr lang="en-US"/>
          </a:p>
        </p:txBody>
      </p:sp>
    </p:spTree>
    <p:extLst>
      <p:ext uri="{BB962C8B-B14F-4D97-AF65-F5344CB8AC3E}">
        <p14:creationId xmlns:p14="http://schemas.microsoft.com/office/powerpoint/2010/main" val="1706321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NAACCR has a new look to its website.   The Implementation Guidelines are found in the same location. The Data Dictionary can easily be accessed by version by clicking on the icon.  NAACCR recently posted the 2025 Implementation Guidelines.</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20</a:t>
            </a:fld>
            <a:endParaRPr lang="en-US"/>
          </a:p>
        </p:txBody>
      </p:sp>
    </p:spTree>
    <p:extLst>
      <p:ext uri="{BB962C8B-B14F-4D97-AF65-F5344CB8AC3E}">
        <p14:creationId xmlns:p14="http://schemas.microsoft.com/office/powerpoint/2010/main" val="2912540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ICD-0-3.2 guidelines can also be found on NAACCR.  </a:t>
            </a:r>
            <a:r>
              <a:rPr lang="en-US" b="1" dirty="0"/>
              <a:t>Read slide</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21</a:t>
            </a:fld>
            <a:endParaRPr lang="en-US"/>
          </a:p>
        </p:txBody>
      </p:sp>
    </p:spTree>
    <p:extLst>
      <p:ext uri="{BB962C8B-B14F-4D97-AF65-F5344CB8AC3E}">
        <p14:creationId xmlns:p14="http://schemas.microsoft.com/office/powerpoint/2010/main" val="2223704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site lists the current SSDIs for each primary cancer site and is also found under NAACCR.  Type or click on the site for detailed information.  A new Schema site has been added specifically for pediatric cases.</a:t>
            </a:r>
          </a:p>
        </p:txBody>
      </p:sp>
      <p:sp>
        <p:nvSpPr>
          <p:cNvPr id="4" name="Slide Number Placeholder 3"/>
          <p:cNvSpPr>
            <a:spLocks noGrp="1"/>
          </p:cNvSpPr>
          <p:nvPr>
            <p:ph type="sldNum" sz="quarter" idx="5"/>
          </p:nvPr>
        </p:nvSpPr>
        <p:spPr/>
        <p:txBody>
          <a:bodyPr/>
          <a:lstStyle/>
          <a:p>
            <a:fld id="{0443ECBE-D3B0-488A-BC31-4C3D68690BCB}" type="slidenum">
              <a:rPr lang="en-US" smtClean="0"/>
              <a:t>22</a:t>
            </a:fld>
            <a:endParaRPr lang="en-US"/>
          </a:p>
        </p:txBody>
      </p:sp>
    </p:spTree>
    <p:extLst>
      <p:ext uri="{BB962C8B-B14F-4D97-AF65-F5344CB8AC3E}">
        <p14:creationId xmlns:p14="http://schemas.microsoft.com/office/powerpoint/2010/main" val="1312204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Hematopoietic and Lymphoid Neoplasm Database is a handy tool to use in determining multiple primaries.  However, do not ignore the Hematopoietic and Lymphoid Neoplasm coding manual.  This is found on the SEER website in Registry Operations.</a:t>
            </a:r>
          </a:p>
        </p:txBody>
      </p:sp>
      <p:sp>
        <p:nvSpPr>
          <p:cNvPr id="4" name="Slide Number Placeholder 3"/>
          <p:cNvSpPr>
            <a:spLocks noGrp="1"/>
          </p:cNvSpPr>
          <p:nvPr>
            <p:ph type="sldNum" sz="quarter" idx="5"/>
          </p:nvPr>
        </p:nvSpPr>
        <p:spPr/>
        <p:txBody>
          <a:bodyPr/>
          <a:lstStyle/>
          <a:p>
            <a:fld id="{0443ECBE-D3B0-488A-BC31-4C3D68690BCB}" type="slidenum">
              <a:rPr lang="en-US" smtClean="0"/>
              <a:t>23</a:t>
            </a:fld>
            <a:endParaRPr lang="en-US"/>
          </a:p>
        </p:txBody>
      </p:sp>
    </p:spTree>
    <p:extLst>
      <p:ext uri="{BB962C8B-B14F-4D97-AF65-F5344CB8AC3E}">
        <p14:creationId xmlns:p14="http://schemas.microsoft.com/office/powerpoint/2010/main" val="1562650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new data items that will be collected on 2024 cases.  The ones that primarily affect you are RX Hosp and RX </a:t>
            </a:r>
            <a:r>
              <a:rPr lang="en-US" dirty="0" err="1"/>
              <a:t>Summ</a:t>
            </a:r>
            <a:r>
              <a:rPr lang="en-US" dirty="0"/>
              <a:t>–Recon Breast and Brain Primary Tumor location.</a:t>
            </a:r>
          </a:p>
        </p:txBody>
      </p:sp>
      <p:sp>
        <p:nvSpPr>
          <p:cNvPr id="4" name="Slide Number Placeholder 3"/>
          <p:cNvSpPr>
            <a:spLocks noGrp="1"/>
          </p:cNvSpPr>
          <p:nvPr>
            <p:ph type="sldNum" sz="quarter" idx="5"/>
          </p:nvPr>
        </p:nvSpPr>
        <p:spPr/>
        <p:txBody>
          <a:bodyPr/>
          <a:lstStyle/>
          <a:p>
            <a:fld id="{0443ECBE-D3B0-488A-BC31-4C3D68690BCB}" type="slidenum">
              <a:rPr lang="en-US" smtClean="0"/>
              <a:t>24</a:t>
            </a:fld>
            <a:endParaRPr lang="en-US"/>
          </a:p>
        </p:txBody>
      </p:sp>
    </p:spTree>
    <p:extLst>
      <p:ext uri="{BB962C8B-B14F-4D97-AF65-F5344CB8AC3E}">
        <p14:creationId xmlns:p14="http://schemas.microsoft.com/office/powerpoint/2010/main" val="1177820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adding more to the mixture, 2025 also has 2 new data items.  Many older data items have been retired.  Be sure to look for additional STORE changes listed on pages 29-35 of the manual.</a:t>
            </a:r>
          </a:p>
        </p:txBody>
      </p:sp>
      <p:sp>
        <p:nvSpPr>
          <p:cNvPr id="4" name="Slide Number Placeholder 3"/>
          <p:cNvSpPr>
            <a:spLocks noGrp="1"/>
          </p:cNvSpPr>
          <p:nvPr>
            <p:ph type="sldNum" sz="quarter" idx="5"/>
          </p:nvPr>
        </p:nvSpPr>
        <p:spPr/>
        <p:txBody>
          <a:bodyPr/>
          <a:lstStyle/>
          <a:p>
            <a:fld id="{0443ECBE-D3B0-488A-BC31-4C3D68690BCB}" type="slidenum">
              <a:rPr lang="en-US" smtClean="0"/>
              <a:t>25</a:t>
            </a:fld>
            <a:endParaRPr lang="en-US"/>
          </a:p>
        </p:txBody>
      </p:sp>
    </p:spTree>
    <p:extLst>
      <p:ext uri="{BB962C8B-B14F-4D97-AF65-F5344CB8AC3E}">
        <p14:creationId xmlns:p14="http://schemas.microsoft.com/office/powerpoint/2010/main" val="1026703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Cancer </a:t>
            </a:r>
            <a:r>
              <a:rPr lang="en-US" dirty="0" err="1"/>
              <a:t>PathChart</a:t>
            </a:r>
            <a:r>
              <a:rPr lang="en-US" dirty="0"/>
              <a:t> validation list is new and can be found on the SEER website.  Read slide</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26</a:t>
            </a:fld>
            <a:endParaRPr lang="en-US"/>
          </a:p>
        </p:txBody>
      </p:sp>
    </p:spTree>
    <p:extLst>
      <p:ext uri="{BB962C8B-B14F-4D97-AF65-F5344CB8AC3E}">
        <p14:creationId xmlns:p14="http://schemas.microsoft.com/office/powerpoint/2010/main" val="957049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a:t>
            </a:r>
            <a:r>
              <a:rPr lang="en-US" dirty="0" err="1"/>
              <a:t>PathCHART</a:t>
            </a:r>
            <a:r>
              <a:rPr lang="en-US" dirty="0"/>
              <a:t> is a new table in V24 that checks sites and histology for correct combinations.  This new table contains over 122,000 rows.  The status of 1 is a valid combination.  Status 2 means the combination is unlikely and status 3 is an impossible combination.  In the example on the left, C000 lip has histology codes listed that are valid for that site.  On the right, the histology codes listed for breast are identified as impossible by the number 3 in the status column.  Edits will occur if the wrong site/histology combination is selected.  This should increase the quality of coding.</a:t>
            </a:r>
          </a:p>
        </p:txBody>
      </p:sp>
      <p:sp>
        <p:nvSpPr>
          <p:cNvPr id="4" name="Slide Number Placeholder 3"/>
          <p:cNvSpPr>
            <a:spLocks noGrp="1"/>
          </p:cNvSpPr>
          <p:nvPr>
            <p:ph type="sldNum" sz="quarter" idx="5"/>
          </p:nvPr>
        </p:nvSpPr>
        <p:spPr/>
        <p:txBody>
          <a:bodyPr/>
          <a:lstStyle/>
          <a:p>
            <a:fld id="{0443ECBE-D3B0-488A-BC31-4C3D68690BCB}" type="slidenum">
              <a:rPr lang="en-US" smtClean="0"/>
              <a:t>27</a:t>
            </a:fld>
            <a:endParaRPr lang="en-US"/>
          </a:p>
        </p:txBody>
      </p:sp>
    </p:spTree>
    <p:extLst>
      <p:ext uri="{BB962C8B-B14F-4D97-AF65-F5344CB8AC3E}">
        <p14:creationId xmlns:p14="http://schemas.microsoft.com/office/powerpoint/2010/main" val="2850025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website contains a wealth of information. We are constantly updating and adding information.  Soon we will have Zone design maps.</a:t>
            </a:r>
          </a:p>
        </p:txBody>
      </p:sp>
      <p:sp>
        <p:nvSpPr>
          <p:cNvPr id="4" name="Slide Number Placeholder 3"/>
          <p:cNvSpPr>
            <a:spLocks noGrp="1"/>
          </p:cNvSpPr>
          <p:nvPr>
            <p:ph type="sldNum" sz="quarter" idx="5"/>
          </p:nvPr>
        </p:nvSpPr>
        <p:spPr/>
        <p:txBody>
          <a:bodyPr/>
          <a:lstStyle/>
          <a:p>
            <a:fld id="{0443ECBE-D3B0-488A-BC31-4C3D68690BCB}" type="slidenum">
              <a:rPr lang="en-US" smtClean="0"/>
              <a:t>28</a:t>
            </a:fld>
            <a:endParaRPr lang="en-US"/>
          </a:p>
        </p:txBody>
      </p:sp>
    </p:spTree>
    <p:extLst>
      <p:ext uri="{BB962C8B-B14F-4D97-AF65-F5344CB8AC3E}">
        <p14:creationId xmlns:p14="http://schemas.microsoft.com/office/powerpoint/2010/main" val="1592449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2024, we redesigned our website.  Some areas are still under progress.  Jeff Steffens, ODS, updates our website, LinkedIn and Facebook accounts.  We’ll keep our eyes and ears open to new suggestions for new improvements.</a:t>
            </a:r>
          </a:p>
        </p:txBody>
      </p:sp>
      <p:sp>
        <p:nvSpPr>
          <p:cNvPr id="4" name="Slide Number Placeholder 3"/>
          <p:cNvSpPr>
            <a:spLocks noGrp="1"/>
          </p:cNvSpPr>
          <p:nvPr>
            <p:ph type="sldNum" sz="quarter" idx="5"/>
          </p:nvPr>
        </p:nvSpPr>
        <p:spPr/>
        <p:txBody>
          <a:bodyPr/>
          <a:lstStyle/>
          <a:p>
            <a:fld id="{0443ECBE-D3B0-488A-BC31-4C3D68690BCB}" type="slidenum">
              <a:rPr lang="en-US" smtClean="0"/>
              <a:t>29</a:t>
            </a:fld>
            <a:endParaRPr lang="en-US"/>
          </a:p>
        </p:txBody>
      </p:sp>
    </p:spTree>
    <p:extLst>
      <p:ext uri="{BB962C8B-B14F-4D97-AF65-F5344CB8AC3E}">
        <p14:creationId xmlns:p14="http://schemas.microsoft.com/office/powerpoint/2010/main" val="40145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read slide</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3</a:t>
            </a:fld>
            <a:endParaRPr lang="en-US"/>
          </a:p>
        </p:txBody>
      </p:sp>
    </p:spTree>
    <p:extLst>
      <p:ext uri="{BB962C8B-B14F-4D97-AF65-F5344CB8AC3E}">
        <p14:creationId xmlns:p14="http://schemas.microsoft.com/office/powerpoint/2010/main" val="1883683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like to provide a mixture of educational opportunities.</a:t>
            </a:r>
          </a:p>
        </p:txBody>
      </p:sp>
      <p:sp>
        <p:nvSpPr>
          <p:cNvPr id="4" name="Slide Number Placeholder 3"/>
          <p:cNvSpPr>
            <a:spLocks noGrp="1"/>
          </p:cNvSpPr>
          <p:nvPr>
            <p:ph type="sldNum" sz="quarter" idx="5"/>
          </p:nvPr>
        </p:nvSpPr>
        <p:spPr/>
        <p:txBody>
          <a:bodyPr/>
          <a:lstStyle/>
          <a:p>
            <a:fld id="{0443ECBE-D3B0-488A-BC31-4C3D68690BCB}" type="slidenum">
              <a:rPr lang="en-US" smtClean="0"/>
              <a:t>30</a:t>
            </a:fld>
            <a:endParaRPr lang="en-US"/>
          </a:p>
        </p:txBody>
      </p:sp>
    </p:spTree>
    <p:extLst>
      <p:ext uri="{BB962C8B-B14F-4D97-AF65-F5344CB8AC3E}">
        <p14:creationId xmlns:p14="http://schemas.microsoft.com/office/powerpoint/2010/main" val="1756422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MCR Cancer Reporting Education page on our website.  The Fundamentals of Abstracting Workshop can be found under Training and Workshops.  The NAACCR webinars can be found under Webinars and Recording where they are posted to </a:t>
            </a:r>
            <a:r>
              <a:rPr lang="en-US" dirty="0" err="1"/>
              <a:t>FLccSC</a:t>
            </a:r>
            <a:r>
              <a:rPr lang="en-US" dirty="0"/>
              <a:t>.  Educational videos produced by the MCR team can be found on the MCR YouTube channel.  In addition, we publish quarterly Show-Me-tips, periodic abstracting tips and assisted with updating the NAACCR CTR training Guide.</a:t>
            </a:r>
          </a:p>
        </p:txBody>
      </p:sp>
      <p:sp>
        <p:nvSpPr>
          <p:cNvPr id="4" name="Slide Number Placeholder 3"/>
          <p:cNvSpPr>
            <a:spLocks noGrp="1"/>
          </p:cNvSpPr>
          <p:nvPr>
            <p:ph type="sldNum" sz="quarter" idx="5"/>
          </p:nvPr>
        </p:nvSpPr>
        <p:spPr/>
        <p:txBody>
          <a:bodyPr/>
          <a:lstStyle/>
          <a:p>
            <a:fld id="{0443ECBE-D3B0-488A-BC31-4C3D68690BCB}" type="slidenum">
              <a:rPr lang="en-US" smtClean="0"/>
              <a:t>31</a:t>
            </a:fld>
            <a:endParaRPr lang="en-US"/>
          </a:p>
        </p:txBody>
      </p:sp>
    </p:spTree>
    <p:extLst>
      <p:ext uri="{BB962C8B-B14F-4D97-AF65-F5344CB8AC3E}">
        <p14:creationId xmlns:p14="http://schemas.microsoft.com/office/powerpoint/2010/main" val="590795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MCR is now responsible for updating and sending out the former </a:t>
            </a:r>
            <a:r>
              <a:rPr lang="en-US" dirty="0" err="1"/>
              <a:t>MoSTRA</a:t>
            </a:r>
            <a:r>
              <a:rPr lang="en-US" dirty="0"/>
              <a:t> study guide.  The new name MOODS, stands for Missouri ODS Study Guide.  We have developed on-line corresponding quizzes that go along with the study guide.  Anyone who purchases the study guide will receive free on-line access to the quizzes which can be taken repeatedly.  </a:t>
            </a:r>
          </a:p>
        </p:txBody>
      </p:sp>
      <p:sp>
        <p:nvSpPr>
          <p:cNvPr id="4" name="Slide Number Placeholder 3"/>
          <p:cNvSpPr>
            <a:spLocks noGrp="1"/>
          </p:cNvSpPr>
          <p:nvPr>
            <p:ph type="sldNum" sz="quarter" idx="5"/>
          </p:nvPr>
        </p:nvSpPr>
        <p:spPr/>
        <p:txBody>
          <a:bodyPr/>
          <a:lstStyle/>
          <a:p>
            <a:fld id="{0443ECBE-D3B0-488A-BC31-4C3D68690BCB}" type="slidenum">
              <a:rPr lang="en-US" smtClean="0"/>
              <a:t>32</a:t>
            </a:fld>
            <a:endParaRPr lang="en-US"/>
          </a:p>
        </p:txBody>
      </p:sp>
    </p:spTree>
    <p:extLst>
      <p:ext uri="{BB962C8B-B14F-4D97-AF65-F5344CB8AC3E}">
        <p14:creationId xmlns:p14="http://schemas.microsoft.com/office/powerpoint/2010/main" val="1393219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Fundamentals of Abstracting Course was created during Covid which resides on the MU Canvas Platform. The course is updated at least once per year as changes are made by the standard setters. We have had great success with this course!  The participants are from all over the US, and other countries.  MCR plans to create a Cancer Surveillance course and a Cancer Registry Management course that can be taken individually or as an elective course through the University of Missouri.</a:t>
            </a:r>
          </a:p>
        </p:txBody>
      </p:sp>
      <p:sp>
        <p:nvSpPr>
          <p:cNvPr id="4" name="Slide Number Placeholder 3"/>
          <p:cNvSpPr>
            <a:spLocks noGrp="1"/>
          </p:cNvSpPr>
          <p:nvPr>
            <p:ph type="sldNum" sz="quarter" idx="5"/>
          </p:nvPr>
        </p:nvSpPr>
        <p:spPr/>
        <p:txBody>
          <a:bodyPr/>
          <a:lstStyle/>
          <a:p>
            <a:fld id="{0443ECBE-D3B0-488A-BC31-4C3D68690BCB}" type="slidenum">
              <a:rPr lang="en-US" smtClean="0"/>
              <a:t>33</a:t>
            </a:fld>
            <a:endParaRPr lang="en-US"/>
          </a:p>
        </p:txBody>
      </p:sp>
    </p:spTree>
    <p:extLst>
      <p:ext uri="{BB962C8B-B14F-4D97-AF65-F5344CB8AC3E}">
        <p14:creationId xmlns:p14="http://schemas.microsoft.com/office/powerpoint/2010/main" val="114858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keep adding more ingredients to make a successful MCR Soup. Several ODSs at MCR worked on these educational videos for YouTube. We most recently added the Vulvar Cancer and HPV video. We post 2 to 3 videos per year.</a:t>
            </a:r>
          </a:p>
        </p:txBody>
      </p:sp>
      <p:sp>
        <p:nvSpPr>
          <p:cNvPr id="4" name="Slide Number Placeholder 3"/>
          <p:cNvSpPr>
            <a:spLocks noGrp="1"/>
          </p:cNvSpPr>
          <p:nvPr>
            <p:ph type="sldNum" sz="quarter" idx="5"/>
          </p:nvPr>
        </p:nvSpPr>
        <p:spPr/>
        <p:txBody>
          <a:bodyPr/>
          <a:lstStyle/>
          <a:p>
            <a:fld id="{0443ECBE-D3B0-488A-BC31-4C3D68690BCB}" type="slidenum">
              <a:rPr lang="en-US" smtClean="0"/>
              <a:t>34</a:t>
            </a:fld>
            <a:endParaRPr lang="en-US"/>
          </a:p>
        </p:txBody>
      </p:sp>
    </p:spTree>
    <p:extLst>
      <p:ext uri="{BB962C8B-B14F-4D97-AF65-F5344CB8AC3E}">
        <p14:creationId xmlns:p14="http://schemas.microsoft.com/office/powerpoint/2010/main" val="3702026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MCR’s Education Coordinator, Babette Langeneckert, with the assistance of team members, publishes quarterly Show Me Tips that can be found in the monthly newsletter. The Show Me Tips contain important information like reading a cookbook to get the proper portions and cooking information. </a:t>
            </a:r>
          </a:p>
        </p:txBody>
      </p:sp>
      <p:sp>
        <p:nvSpPr>
          <p:cNvPr id="4" name="Slide Number Placeholder 3"/>
          <p:cNvSpPr>
            <a:spLocks noGrp="1"/>
          </p:cNvSpPr>
          <p:nvPr>
            <p:ph type="sldNum" sz="quarter" idx="5"/>
          </p:nvPr>
        </p:nvSpPr>
        <p:spPr/>
        <p:txBody>
          <a:bodyPr/>
          <a:lstStyle/>
          <a:p>
            <a:fld id="{0443ECBE-D3B0-488A-BC31-4C3D68690BCB}" type="slidenum">
              <a:rPr lang="en-US" smtClean="0"/>
              <a:t>35</a:t>
            </a:fld>
            <a:endParaRPr lang="en-US"/>
          </a:p>
        </p:txBody>
      </p:sp>
    </p:spTree>
    <p:extLst>
      <p:ext uri="{BB962C8B-B14F-4D97-AF65-F5344CB8AC3E}">
        <p14:creationId xmlns:p14="http://schemas.microsoft.com/office/powerpoint/2010/main" val="2400226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MCR QA team sees a particular trend in coding a data item incorrectly, we like to address it with an Abstracting Tip in the monthly newsletter. An updated ODS training guide can be found on the NAACCR website. Deb Smith is our very own personal information resource on both new and old topics.  </a:t>
            </a:r>
          </a:p>
        </p:txBody>
      </p:sp>
      <p:sp>
        <p:nvSpPr>
          <p:cNvPr id="4" name="Slide Number Placeholder 3"/>
          <p:cNvSpPr>
            <a:spLocks noGrp="1"/>
          </p:cNvSpPr>
          <p:nvPr>
            <p:ph type="sldNum" sz="quarter" idx="5"/>
          </p:nvPr>
        </p:nvSpPr>
        <p:spPr/>
        <p:txBody>
          <a:bodyPr/>
          <a:lstStyle/>
          <a:p>
            <a:fld id="{0443ECBE-D3B0-488A-BC31-4C3D68690BCB}" type="slidenum">
              <a:rPr lang="en-US" smtClean="0"/>
              <a:t>36</a:t>
            </a:fld>
            <a:endParaRPr lang="en-US"/>
          </a:p>
        </p:txBody>
      </p:sp>
    </p:spTree>
    <p:extLst>
      <p:ext uri="{BB962C8B-B14F-4D97-AF65-F5344CB8AC3E}">
        <p14:creationId xmlns:p14="http://schemas.microsoft.com/office/powerpoint/2010/main" val="3196987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MCR Soup is a collaboration of data collected from you - the case reporters, standard setter guidelines, and the MCR team.  What is the end result other than a successful program?  </a:t>
            </a:r>
            <a:r>
              <a:rPr lang="en-US" b="1" dirty="0"/>
              <a:t>Data </a:t>
            </a:r>
          </a:p>
          <a:p>
            <a:endParaRPr lang="en-US" b="1" dirty="0"/>
          </a:p>
        </p:txBody>
      </p:sp>
      <p:sp>
        <p:nvSpPr>
          <p:cNvPr id="4" name="Slide Number Placeholder 3"/>
          <p:cNvSpPr>
            <a:spLocks noGrp="1"/>
          </p:cNvSpPr>
          <p:nvPr>
            <p:ph type="sldNum" sz="quarter" idx="5"/>
          </p:nvPr>
        </p:nvSpPr>
        <p:spPr/>
        <p:txBody>
          <a:bodyPr/>
          <a:lstStyle/>
          <a:p>
            <a:fld id="{0443ECBE-D3B0-488A-BC31-4C3D68690BCB}" type="slidenum">
              <a:rPr lang="en-US" smtClean="0"/>
              <a:t>37</a:t>
            </a:fld>
            <a:endParaRPr lang="en-US"/>
          </a:p>
        </p:txBody>
      </p:sp>
    </p:spTree>
    <p:extLst>
      <p:ext uri="{BB962C8B-B14F-4D97-AF65-F5344CB8AC3E}">
        <p14:creationId xmlns:p14="http://schemas.microsoft.com/office/powerpoint/2010/main" val="1353533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produced is like getting a piece of pie at the end of a project.  Next, we will review MICA, MCR One-Pagers and the US Cancer Statistics tool.</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38</a:t>
            </a:fld>
            <a:endParaRPr lang="en-US"/>
          </a:p>
        </p:txBody>
      </p:sp>
    </p:spTree>
    <p:extLst>
      <p:ext uri="{BB962C8B-B14F-4D97-AF65-F5344CB8AC3E}">
        <p14:creationId xmlns:p14="http://schemas.microsoft.com/office/powerpoint/2010/main" val="4135804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opening page of MICA.  Click on Data MICAS to start your query.  The right-hand side of the screen shows the parameters that can be selected.  Results can be displayed in a table or graph.</a:t>
            </a:r>
          </a:p>
        </p:txBody>
      </p:sp>
      <p:sp>
        <p:nvSpPr>
          <p:cNvPr id="4" name="Slide Number Placeholder 3"/>
          <p:cNvSpPr>
            <a:spLocks noGrp="1"/>
          </p:cNvSpPr>
          <p:nvPr>
            <p:ph type="sldNum" sz="quarter" idx="5"/>
          </p:nvPr>
        </p:nvSpPr>
        <p:spPr/>
        <p:txBody>
          <a:bodyPr/>
          <a:lstStyle/>
          <a:p>
            <a:fld id="{0443ECBE-D3B0-488A-BC31-4C3D68690BCB}" type="slidenum">
              <a:rPr lang="en-US" smtClean="0"/>
              <a:t>40</a:t>
            </a:fld>
            <a:endParaRPr lang="en-US"/>
          </a:p>
        </p:txBody>
      </p:sp>
    </p:spTree>
    <p:extLst>
      <p:ext uri="{BB962C8B-B14F-4D97-AF65-F5344CB8AC3E}">
        <p14:creationId xmlns:p14="http://schemas.microsoft.com/office/powerpoint/2010/main" val="31829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MCR joined the Department of Public health under the College of Health Sciences last year.  We are proud to have received the 2023 NAACCR Registry of Distinction award.  In addition, MCR is certified as a 2023 US Cancer Statistics registry.  The latest US cancer data, which includes all information collected in Missouri, is available through several data visualization tools which will be reviewed later in this presentation.</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4</a:t>
            </a:fld>
            <a:endParaRPr lang="en-US"/>
          </a:p>
        </p:txBody>
      </p:sp>
    </p:spTree>
    <p:extLst>
      <p:ext uri="{BB962C8B-B14F-4D97-AF65-F5344CB8AC3E}">
        <p14:creationId xmlns:p14="http://schemas.microsoft.com/office/powerpoint/2010/main" val="193948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MCR one pagers were created by Vishwa Bhayani.  </a:t>
            </a:r>
            <a:r>
              <a:rPr lang="en-US" b="1" dirty="0"/>
              <a:t>Read slide </a:t>
            </a:r>
            <a:r>
              <a:rPr lang="en-US" dirty="0"/>
              <a:t>They contain 2018-2022 </a:t>
            </a:r>
            <a:r>
              <a:rPr lang="en-US"/>
              <a:t>statistical information.</a:t>
            </a:r>
          </a:p>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41</a:t>
            </a:fld>
            <a:endParaRPr lang="en-US"/>
          </a:p>
        </p:txBody>
      </p:sp>
    </p:spTree>
    <p:extLst>
      <p:ext uri="{BB962C8B-B14F-4D97-AF65-F5344CB8AC3E}">
        <p14:creationId xmlns:p14="http://schemas.microsoft.com/office/powerpoint/2010/main" val="2031084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443ECBE-D3B0-488A-BC31-4C3D68690BCB}" type="slidenum">
              <a:rPr lang="en-US" smtClean="0"/>
              <a:t>42</a:t>
            </a:fld>
            <a:endParaRPr lang="en-US"/>
          </a:p>
        </p:txBody>
      </p:sp>
    </p:spTree>
    <p:extLst>
      <p:ext uri="{BB962C8B-B14F-4D97-AF65-F5344CB8AC3E}">
        <p14:creationId xmlns:p14="http://schemas.microsoft.com/office/powerpoint/2010/main" val="3854638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3ECBE-D3B0-488A-BC31-4C3D68690BCB}" type="slidenum">
              <a:rPr lang="en-US" smtClean="0"/>
              <a:t>45</a:t>
            </a:fld>
            <a:endParaRPr lang="en-US"/>
          </a:p>
        </p:txBody>
      </p:sp>
    </p:spTree>
    <p:extLst>
      <p:ext uri="{BB962C8B-B14F-4D97-AF65-F5344CB8AC3E}">
        <p14:creationId xmlns:p14="http://schemas.microsoft.com/office/powerpoint/2010/main" val="2402911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many ingredients to make a tasty stew just as it many components are needed for a successful cancer program.  We will go over some of the processes, projects and updates to contribute to MCR Soup.</a:t>
            </a:r>
          </a:p>
        </p:txBody>
      </p:sp>
      <p:sp>
        <p:nvSpPr>
          <p:cNvPr id="4" name="Slide Number Placeholder 3"/>
          <p:cNvSpPr>
            <a:spLocks noGrp="1"/>
          </p:cNvSpPr>
          <p:nvPr>
            <p:ph type="sldNum" sz="quarter" idx="5"/>
          </p:nvPr>
        </p:nvSpPr>
        <p:spPr/>
        <p:txBody>
          <a:bodyPr/>
          <a:lstStyle/>
          <a:p>
            <a:fld id="{0443ECBE-D3B0-488A-BC31-4C3D68690BCB}" type="slidenum">
              <a:rPr lang="en-US" smtClean="0"/>
              <a:t>5</a:t>
            </a:fld>
            <a:endParaRPr lang="en-US"/>
          </a:p>
        </p:txBody>
      </p:sp>
    </p:spTree>
    <p:extLst>
      <p:ext uri="{BB962C8B-B14F-4D97-AF65-F5344CB8AC3E}">
        <p14:creationId xmlns:p14="http://schemas.microsoft.com/office/powerpoint/2010/main" val="297774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standards MCR must meet to achieve the Gold Certification.  </a:t>
            </a:r>
            <a:r>
              <a:rPr lang="en-US" b="1" dirty="0"/>
              <a:t>It is very important to collect accurate demographic data such as race, gender and county information.  MCR performs several linkages with DHSS to try to complete this information if it is missing.</a:t>
            </a:r>
          </a:p>
        </p:txBody>
      </p:sp>
      <p:sp>
        <p:nvSpPr>
          <p:cNvPr id="4" name="Slide Number Placeholder 3"/>
          <p:cNvSpPr>
            <a:spLocks noGrp="1"/>
          </p:cNvSpPr>
          <p:nvPr>
            <p:ph type="sldNum" sz="quarter" idx="5"/>
          </p:nvPr>
        </p:nvSpPr>
        <p:spPr/>
        <p:txBody>
          <a:bodyPr/>
          <a:lstStyle/>
          <a:p>
            <a:fld id="{0443ECBE-D3B0-488A-BC31-4C3D68690BCB}" type="slidenum">
              <a:rPr lang="en-US" smtClean="0"/>
              <a:t>6</a:t>
            </a:fld>
            <a:endParaRPr lang="en-US"/>
          </a:p>
        </p:txBody>
      </p:sp>
    </p:spTree>
    <p:extLst>
      <p:ext uri="{BB962C8B-B14F-4D97-AF65-F5344CB8AC3E}">
        <p14:creationId xmlns:p14="http://schemas.microsoft.com/office/powerpoint/2010/main" val="34544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Timeliness is like picking produce at the right time before it becomes aged.  </a:t>
            </a:r>
            <a:r>
              <a:rPr lang="en-US" b="1" dirty="0"/>
              <a:t>Read slide</a:t>
            </a:r>
          </a:p>
        </p:txBody>
      </p:sp>
      <p:sp>
        <p:nvSpPr>
          <p:cNvPr id="4" name="Slide Number Placeholder 3"/>
          <p:cNvSpPr>
            <a:spLocks noGrp="1"/>
          </p:cNvSpPr>
          <p:nvPr>
            <p:ph type="sldNum" sz="quarter" idx="5"/>
          </p:nvPr>
        </p:nvSpPr>
        <p:spPr/>
        <p:txBody>
          <a:bodyPr/>
          <a:lstStyle/>
          <a:p>
            <a:fld id="{0443ECBE-D3B0-488A-BC31-4C3D68690BCB}" type="slidenum">
              <a:rPr lang="en-US" smtClean="0"/>
              <a:t>7</a:t>
            </a:fld>
            <a:endParaRPr lang="en-US"/>
          </a:p>
        </p:txBody>
      </p:sp>
    </p:spTree>
    <p:extLst>
      <p:ext uri="{BB962C8B-B14F-4D97-AF65-F5344CB8AC3E}">
        <p14:creationId xmlns:p14="http://schemas.microsoft.com/office/powerpoint/2010/main" val="371503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MCR awarded 19 facilities in 2024 with Gold Certificates for providing timely and complete data.  The criterion for this award includes - Reporting monthly or quarterly as required and reporting 95% of the average annual caseload by the end of the reporting period.  Congratulations to you if your facility was a recipient of this award.  One of the facilities listed was recognized by their facility and the ODS received the CARES award for their outstanding work.  We are happy that the letters can promote the registry in a positive way!</a:t>
            </a:r>
          </a:p>
        </p:txBody>
      </p:sp>
      <p:sp>
        <p:nvSpPr>
          <p:cNvPr id="4" name="Slide Number Placeholder 3"/>
          <p:cNvSpPr>
            <a:spLocks noGrp="1"/>
          </p:cNvSpPr>
          <p:nvPr>
            <p:ph type="sldNum" sz="quarter" idx="5"/>
          </p:nvPr>
        </p:nvSpPr>
        <p:spPr/>
        <p:txBody>
          <a:bodyPr/>
          <a:lstStyle/>
          <a:p>
            <a:fld id="{0443ECBE-D3B0-488A-BC31-4C3D68690BCB}" type="slidenum">
              <a:rPr lang="en-US" smtClean="0"/>
              <a:t>8</a:t>
            </a:fld>
            <a:endParaRPr lang="en-US"/>
          </a:p>
        </p:txBody>
      </p:sp>
    </p:spTree>
    <p:extLst>
      <p:ext uri="{BB962C8B-B14F-4D97-AF65-F5344CB8AC3E}">
        <p14:creationId xmlns:p14="http://schemas.microsoft.com/office/powerpoint/2010/main" val="357555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our current files processing time from the time you submit your files to MCR.  We have reduced this from an average of 23 days in 2022 to 9 days in 2024.</a:t>
            </a:r>
          </a:p>
        </p:txBody>
      </p:sp>
      <p:sp>
        <p:nvSpPr>
          <p:cNvPr id="4" name="Slide Number Placeholder 3"/>
          <p:cNvSpPr>
            <a:spLocks noGrp="1"/>
          </p:cNvSpPr>
          <p:nvPr>
            <p:ph type="sldNum" sz="quarter" idx="5"/>
          </p:nvPr>
        </p:nvSpPr>
        <p:spPr/>
        <p:txBody>
          <a:bodyPr/>
          <a:lstStyle/>
          <a:p>
            <a:fld id="{0443ECBE-D3B0-488A-BC31-4C3D68690BCB}" type="slidenum">
              <a:rPr lang="en-US" smtClean="0"/>
              <a:t>9</a:t>
            </a:fld>
            <a:endParaRPr lang="en-US"/>
          </a:p>
        </p:txBody>
      </p:sp>
    </p:spTree>
    <p:extLst>
      <p:ext uri="{BB962C8B-B14F-4D97-AF65-F5344CB8AC3E}">
        <p14:creationId xmlns:p14="http://schemas.microsoft.com/office/powerpoint/2010/main" val="2672346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C128F-74B5-0F2D-1484-F910285F84C5}"/>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TITLE GOES HERE</a:t>
            </a:r>
            <a:br>
              <a:rPr lang="en-US" dirty="0"/>
            </a:br>
            <a:r>
              <a:rPr lang="en-US" dirty="0"/>
              <a:t>IMPACT ALL CAPS</a:t>
            </a:r>
          </a:p>
        </p:txBody>
      </p:sp>
      <p:sp>
        <p:nvSpPr>
          <p:cNvPr id="3" name="Subtitle 2">
            <a:extLst>
              <a:ext uri="{FF2B5EF4-FFF2-40B4-BE49-F238E27FC236}">
                <a16:creationId xmlns:a16="http://schemas.microsoft.com/office/drawing/2014/main" id="{FE4DA9BC-DB40-C910-25FE-92035780E18C}"/>
              </a:ext>
            </a:extLst>
          </p:cNvPr>
          <p:cNvSpPr>
            <a:spLocks noGrp="1"/>
          </p:cNvSpPr>
          <p:nvPr>
            <p:ph type="subTitle" idx="1" hasCustomPrompt="1"/>
          </p:nvPr>
        </p:nvSpPr>
        <p:spPr>
          <a:xfrm>
            <a:off x="1524000" y="3602038"/>
            <a:ext cx="9144000" cy="1655762"/>
          </a:xfrm>
        </p:spPr>
        <p:txBody>
          <a:bodyPr/>
          <a:lstStyle>
            <a:lvl1pPr marL="0" indent="0" algn="ctr">
              <a:buNone/>
              <a:defRPr sz="2400" b="1">
                <a:solidFill>
                  <a:srgbClr val="7F7F7F"/>
                </a:solidFill>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Century Schoolbook Bold</a:t>
            </a:r>
          </a:p>
        </p:txBody>
      </p:sp>
    </p:spTree>
    <p:extLst>
      <p:ext uri="{BB962C8B-B14F-4D97-AF65-F5344CB8AC3E}">
        <p14:creationId xmlns:p14="http://schemas.microsoft.com/office/powerpoint/2010/main" val="2773714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8BAC-37F6-D179-4AC7-600A07696D16}"/>
              </a:ext>
            </a:extLst>
          </p:cNvPr>
          <p:cNvSpPr>
            <a:spLocks noGrp="1"/>
          </p:cNvSpPr>
          <p:nvPr>
            <p:ph type="title" hasCustomPrompt="1"/>
          </p:nvPr>
        </p:nvSpPr>
        <p:spPr>
          <a:xfrm>
            <a:off x="457200" y="457200"/>
            <a:ext cx="7254240" cy="770351"/>
          </a:xfrm>
        </p:spPr>
        <p:txBody>
          <a:bodyPr anchor="b" anchorCtr="0"/>
          <a:lstStyle/>
          <a:p>
            <a:r>
              <a:rPr lang="en-US" dirty="0"/>
              <a:t>TITLE HERE IMPACT ALL CAPS</a:t>
            </a:r>
          </a:p>
        </p:txBody>
      </p:sp>
      <p:sp>
        <p:nvSpPr>
          <p:cNvPr id="3" name="Content Placeholder 3">
            <a:extLst>
              <a:ext uri="{FF2B5EF4-FFF2-40B4-BE49-F238E27FC236}">
                <a16:creationId xmlns:a16="http://schemas.microsoft.com/office/drawing/2014/main" id="{78330FD5-6DD8-45B5-A7AC-F4EE14982D0D}"/>
              </a:ext>
            </a:extLst>
          </p:cNvPr>
          <p:cNvSpPr>
            <a:spLocks noGrp="1"/>
          </p:cNvSpPr>
          <p:nvPr>
            <p:ph sz="half" idx="2" hasCustomPrompt="1"/>
          </p:nvPr>
        </p:nvSpPr>
        <p:spPr>
          <a:xfrm>
            <a:off x="457200" y="1825625"/>
            <a:ext cx="7254240" cy="3698353"/>
          </a:xfrm>
        </p:spPr>
        <p:txBody>
          <a:bodyPr>
            <a:normAutofit/>
          </a:bodyPr>
          <a:lstStyle>
            <a:lvl1pPr marL="0" indent="0">
              <a:buNone/>
              <a:defRPr sz="20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a:t>
            </a:r>
          </a:p>
        </p:txBody>
      </p:sp>
      <p:sp>
        <p:nvSpPr>
          <p:cNvPr id="4" name="Subtitle 2">
            <a:extLst>
              <a:ext uri="{FF2B5EF4-FFF2-40B4-BE49-F238E27FC236}">
                <a16:creationId xmlns:a16="http://schemas.microsoft.com/office/drawing/2014/main" id="{D9EFDC3D-71AE-2CF7-FDFD-F6CE0C639BDE}"/>
              </a:ext>
            </a:extLst>
          </p:cNvPr>
          <p:cNvSpPr>
            <a:spLocks noGrp="1"/>
          </p:cNvSpPr>
          <p:nvPr>
            <p:ph type="subTitle" idx="10" hasCustomPrompt="1"/>
          </p:nvPr>
        </p:nvSpPr>
        <p:spPr>
          <a:xfrm>
            <a:off x="457200" y="1280160"/>
            <a:ext cx="7254240" cy="432149"/>
          </a:xfrm>
        </p:spPr>
        <p:txBody>
          <a:bodyPr/>
          <a:lstStyle>
            <a:lvl1pPr marL="0" indent="0" algn="l">
              <a:buNone/>
              <a:defRPr sz="2400" b="1">
                <a:solidFill>
                  <a:schemeClr val="bg1">
                    <a:lumMod val="50000"/>
                  </a:schemeClr>
                </a:solidFill>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Century Schoolbook Bold</a:t>
            </a:r>
          </a:p>
        </p:txBody>
      </p:sp>
      <p:sp>
        <p:nvSpPr>
          <p:cNvPr id="5" name="Picture Placeholder 2">
            <a:extLst>
              <a:ext uri="{FF2B5EF4-FFF2-40B4-BE49-F238E27FC236}">
                <a16:creationId xmlns:a16="http://schemas.microsoft.com/office/drawing/2014/main" id="{5547372C-B6E2-E374-7763-3B293656AA5D}"/>
              </a:ext>
            </a:extLst>
          </p:cNvPr>
          <p:cNvSpPr>
            <a:spLocks noGrp="1"/>
          </p:cNvSpPr>
          <p:nvPr>
            <p:ph type="pic" idx="1" hasCustomPrompt="1"/>
          </p:nvPr>
        </p:nvSpPr>
        <p:spPr>
          <a:xfrm>
            <a:off x="7869477" y="457200"/>
            <a:ext cx="3865323" cy="5066778"/>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Tree>
    <p:extLst>
      <p:ext uri="{BB962C8B-B14F-4D97-AF65-F5344CB8AC3E}">
        <p14:creationId xmlns:p14="http://schemas.microsoft.com/office/powerpoint/2010/main" val="4017513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ird Page tear with photo 1">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C02E423F-EF71-3746-732C-27BA815D2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
        <p:nvSpPr>
          <p:cNvPr id="2" name="Title 1">
            <a:extLst>
              <a:ext uri="{FF2B5EF4-FFF2-40B4-BE49-F238E27FC236}">
                <a16:creationId xmlns:a16="http://schemas.microsoft.com/office/drawing/2014/main" id="{76BF005A-739D-F641-B063-96AE6CD8641D}"/>
              </a:ext>
            </a:extLst>
          </p:cNvPr>
          <p:cNvSpPr>
            <a:spLocks noGrp="1"/>
          </p:cNvSpPr>
          <p:nvPr>
            <p:ph type="title" hasCustomPrompt="1"/>
          </p:nvPr>
        </p:nvSpPr>
        <p:spPr>
          <a:xfrm>
            <a:off x="457199" y="457200"/>
            <a:ext cx="3200400" cy="1600200"/>
          </a:xfrm>
        </p:spPr>
        <p:txBody>
          <a:bodyPr anchor="b"/>
          <a:lstStyle>
            <a:lvl1pPr>
              <a:defRPr sz="3200">
                <a:solidFill>
                  <a:srgbClr val="F1B82D"/>
                </a:solidFill>
              </a:defRPr>
            </a:lvl1pPr>
          </a:lstStyle>
          <a:p>
            <a:r>
              <a:rPr lang="en-US" dirty="0"/>
              <a:t>TITLE GOES HERE</a:t>
            </a:r>
            <a:br>
              <a:rPr lang="en-US" dirty="0"/>
            </a:br>
            <a:r>
              <a:rPr lang="en-US" dirty="0"/>
              <a:t>2nd LINE IF NEEDED</a:t>
            </a:r>
          </a:p>
        </p:txBody>
      </p:sp>
      <p:sp>
        <p:nvSpPr>
          <p:cNvPr id="4" name="Text Placeholder 3">
            <a:extLst>
              <a:ext uri="{FF2B5EF4-FFF2-40B4-BE49-F238E27FC236}">
                <a16:creationId xmlns:a16="http://schemas.microsoft.com/office/drawing/2014/main" id="{2A6D7EF4-D635-614B-527C-1E792715C246}"/>
              </a:ext>
            </a:extLst>
          </p:cNvPr>
          <p:cNvSpPr>
            <a:spLocks noGrp="1"/>
          </p:cNvSpPr>
          <p:nvPr>
            <p:ph type="body" sz="half" idx="2" hasCustomPrompt="1"/>
          </p:nvPr>
        </p:nvSpPr>
        <p:spPr>
          <a:xfrm>
            <a:off x="457199" y="2132556"/>
            <a:ext cx="3200399" cy="798535"/>
          </a:xfrm>
        </p:spPr>
        <p:txBody>
          <a:bodyPr>
            <a:normAutofit/>
          </a:bodyPr>
          <a:lstStyle>
            <a:lvl1pPr marL="0" indent="0">
              <a:buNone/>
              <a:defRPr sz="2000" b="1" baseline="0">
                <a:solidFill>
                  <a:schemeClr val="bg1"/>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a:p>
            <a:pPr lvl="0"/>
            <a:r>
              <a:rPr lang="en-US" dirty="0"/>
              <a:t>2nd Line if Needed</a:t>
            </a:r>
          </a:p>
        </p:txBody>
      </p:sp>
      <p:sp>
        <p:nvSpPr>
          <p:cNvPr id="7" name="Text Placeholder 3">
            <a:extLst>
              <a:ext uri="{FF2B5EF4-FFF2-40B4-BE49-F238E27FC236}">
                <a16:creationId xmlns:a16="http://schemas.microsoft.com/office/drawing/2014/main" id="{1BB5DBF8-C527-F532-4F37-34EC6808E1F7}"/>
              </a:ext>
            </a:extLst>
          </p:cNvPr>
          <p:cNvSpPr>
            <a:spLocks noGrp="1"/>
          </p:cNvSpPr>
          <p:nvPr>
            <p:ph type="body" sz="half" idx="10" hasCustomPrompt="1"/>
          </p:nvPr>
        </p:nvSpPr>
        <p:spPr>
          <a:xfrm>
            <a:off x="4480560" y="457200"/>
            <a:ext cx="7223343" cy="5192038"/>
          </a:xfrm>
        </p:spPr>
        <p:txBody>
          <a:bodyPr>
            <a:normAutofit/>
          </a:bodyPr>
          <a:lstStyle>
            <a:lvl1pPr marL="0" indent="0">
              <a:buNone/>
              <a:defRPr sz="2000" b="0" i="0"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p>
          <a:p>
            <a:pPr lvl="0"/>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p>
          <a:p>
            <a:pPr lvl="0"/>
            <a:endParaRPr lang="en-US" dirty="0"/>
          </a:p>
        </p:txBody>
      </p:sp>
      <p:sp>
        <p:nvSpPr>
          <p:cNvPr id="10" name="Picture Placeholder 2">
            <a:extLst>
              <a:ext uri="{FF2B5EF4-FFF2-40B4-BE49-F238E27FC236}">
                <a16:creationId xmlns:a16="http://schemas.microsoft.com/office/drawing/2014/main" id="{192445DF-92EA-CCC7-8816-39D3C5324022}"/>
              </a:ext>
            </a:extLst>
          </p:cNvPr>
          <p:cNvSpPr>
            <a:spLocks noGrp="1"/>
          </p:cNvSpPr>
          <p:nvPr>
            <p:ph type="pic" idx="1" hasCustomPrompt="1"/>
          </p:nvPr>
        </p:nvSpPr>
        <p:spPr>
          <a:xfrm>
            <a:off x="457199" y="3081403"/>
            <a:ext cx="3200399" cy="3319397"/>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Tree>
    <p:extLst>
      <p:ext uri="{BB962C8B-B14F-4D97-AF65-F5344CB8AC3E}">
        <p14:creationId xmlns:p14="http://schemas.microsoft.com/office/powerpoint/2010/main" val="183367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Third Page tear with photo 2">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C02E423F-EF71-3746-732C-27BA815D2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
        <p:nvSpPr>
          <p:cNvPr id="2" name="Title 1">
            <a:extLst>
              <a:ext uri="{FF2B5EF4-FFF2-40B4-BE49-F238E27FC236}">
                <a16:creationId xmlns:a16="http://schemas.microsoft.com/office/drawing/2014/main" id="{76BF005A-739D-F641-B063-96AE6CD8641D}"/>
              </a:ext>
            </a:extLst>
          </p:cNvPr>
          <p:cNvSpPr>
            <a:spLocks noGrp="1"/>
          </p:cNvSpPr>
          <p:nvPr>
            <p:ph type="title" hasCustomPrompt="1"/>
          </p:nvPr>
        </p:nvSpPr>
        <p:spPr>
          <a:xfrm>
            <a:off x="457199" y="467360"/>
            <a:ext cx="3200400" cy="1600200"/>
          </a:xfrm>
        </p:spPr>
        <p:txBody>
          <a:bodyPr anchor="b"/>
          <a:lstStyle>
            <a:lvl1pPr>
              <a:defRPr sz="3200">
                <a:solidFill>
                  <a:srgbClr val="F1B82D"/>
                </a:solidFill>
              </a:defRPr>
            </a:lvl1pPr>
          </a:lstStyle>
          <a:p>
            <a:r>
              <a:rPr lang="en-US" dirty="0"/>
              <a:t>TITLE GOES HERE</a:t>
            </a:r>
            <a:br>
              <a:rPr lang="en-US" dirty="0"/>
            </a:br>
            <a:r>
              <a:rPr lang="en-US" dirty="0"/>
              <a:t>2nd LINE IF NEEDED</a:t>
            </a:r>
          </a:p>
        </p:txBody>
      </p:sp>
      <p:sp>
        <p:nvSpPr>
          <p:cNvPr id="3" name="Picture Placeholder 2">
            <a:extLst>
              <a:ext uri="{FF2B5EF4-FFF2-40B4-BE49-F238E27FC236}">
                <a16:creationId xmlns:a16="http://schemas.microsoft.com/office/drawing/2014/main" id="{B737B70D-84DB-F3E0-B372-6E76878EC526}"/>
              </a:ext>
            </a:extLst>
          </p:cNvPr>
          <p:cNvSpPr>
            <a:spLocks noGrp="1"/>
          </p:cNvSpPr>
          <p:nvPr>
            <p:ph type="pic" idx="1" hasCustomPrompt="1"/>
          </p:nvPr>
        </p:nvSpPr>
        <p:spPr>
          <a:xfrm>
            <a:off x="4496844" y="457199"/>
            <a:ext cx="7237957" cy="4377848"/>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4" name="Text Placeholder 3">
            <a:extLst>
              <a:ext uri="{FF2B5EF4-FFF2-40B4-BE49-F238E27FC236}">
                <a16:creationId xmlns:a16="http://schemas.microsoft.com/office/drawing/2014/main" id="{2A6D7EF4-D635-614B-527C-1E792715C246}"/>
              </a:ext>
            </a:extLst>
          </p:cNvPr>
          <p:cNvSpPr>
            <a:spLocks noGrp="1"/>
          </p:cNvSpPr>
          <p:nvPr>
            <p:ph type="body" sz="half" idx="2" hasCustomPrompt="1"/>
          </p:nvPr>
        </p:nvSpPr>
        <p:spPr>
          <a:xfrm>
            <a:off x="457199" y="2132556"/>
            <a:ext cx="3200399" cy="798535"/>
          </a:xfrm>
        </p:spPr>
        <p:txBody>
          <a:bodyPr>
            <a:normAutofit/>
          </a:bodyPr>
          <a:lstStyle>
            <a:lvl1pPr marL="0" indent="0">
              <a:buNone/>
              <a:defRPr sz="2000" b="1" baseline="0">
                <a:solidFill>
                  <a:schemeClr val="bg1"/>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a:p>
            <a:pPr lvl="0"/>
            <a:r>
              <a:rPr lang="en-US" dirty="0"/>
              <a:t>2nd Line if Needed</a:t>
            </a:r>
          </a:p>
        </p:txBody>
      </p:sp>
      <p:sp>
        <p:nvSpPr>
          <p:cNvPr id="7" name="Text Placeholder 3">
            <a:extLst>
              <a:ext uri="{FF2B5EF4-FFF2-40B4-BE49-F238E27FC236}">
                <a16:creationId xmlns:a16="http://schemas.microsoft.com/office/drawing/2014/main" id="{1BB5DBF8-C527-F532-4F37-34EC6808E1F7}"/>
              </a:ext>
            </a:extLst>
          </p:cNvPr>
          <p:cNvSpPr>
            <a:spLocks noGrp="1"/>
          </p:cNvSpPr>
          <p:nvPr>
            <p:ph type="body" sz="half" idx="10" hasCustomPrompt="1"/>
          </p:nvPr>
        </p:nvSpPr>
        <p:spPr>
          <a:xfrm>
            <a:off x="457199" y="3038876"/>
            <a:ext cx="3200399" cy="3474658"/>
          </a:xfrm>
        </p:spPr>
        <p:txBody>
          <a:bodyPr>
            <a:normAutofit/>
          </a:bodyPr>
          <a:lstStyle>
            <a:lvl1pPr marL="0" indent="0">
              <a:buNone/>
              <a:defRPr sz="2000" b="0" i="0" baseline="0">
                <a:solidFill>
                  <a:schemeClr val="bg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a:t>
            </a:r>
          </a:p>
        </p:txBody>
      </p:sp>
      <p:sp>
        <p:nvSpPr>
          <p:cNvPr id="8" name="Text Placeholder 3">
            <a:extLst>
              <a:ext uri="{FF2B5EF4-FFF2-40B4-BE49-F238E27FC236}">
                <a16:creationId xmlns:a16="http://schemas.microsoft.com/office/drawing/2014/main" id="{FA310A5F-77C1-2093-5E35-CD6DAA7BA452}"/>
              </a:ext>
            </a:extLst>
          </p:cNvPr>
          <p:cNvSpPr>
            <a:spLocks noGrp="1"/>
          </p:cNvSpPr>
          <p:nvPr>
            <p:ph type="body" sz="half" idx="11" hasCustomPrompt="1"/>
          </p:nvPr>
        </p:nvSpPr>
        <p:spPr>
          <a:xfrm>
            <a:off x="4511457" y="4985358"/>
            <a:ext cx="7237956" cy="613775"/>
          </a:xfrm>
        </p:spPr>
        <p:txBody>
          <a:bodyPr>
            <a:normAutofit/>
          </a:bodyPr>
          <a:lstStyle>
            <a:lvl1pPr marL="0" indent="0" algn="l">
              <a:buNone/>
              <a:defRPr sz="1800" b="0" i="1"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a:t>
            </a:r>
          </a:p>
        </p:txBody>
      </p:sp>
    </p:spTree>
    <p:extLst>
      <p:ext uri="{BB962C8B-B14F-4D97-AF65-F5344CB8AC3E}">
        <p14:creationId xmlns:p14="http://schemas.microsoft.com/office/powerpoint/2010/main" val="1212006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C02E423F-EF71-3746-732C-27BA815D2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
        <p:nvSpPr>
          <p:cNvPr id="2" name="Title 1">
            <a:extLst>
              <a:ext uri="{FF2B5EF4-FFF2-40B4-BE49-F238E27FC236}">
                <a16:creationId xmlns:a16="http://schemas.microsoft.com/office/drawing/2014/main" id="{76BF005A-739D-F641-B063-96AE6CD8641D}"/>
              </a:ext>
            </a:extLst>
          </p:cNvPr>
          <p:cNvSpPr>
            <a:spLocks noGrp="1"/>
          </p:cNvSpPr>
          <p:nvPr>
            <p:ph type="title" hasCustomPrompt="1"/>
          </p:nvPr>
        </p:nvSpPr>
        <p:spPr>
          <a:xfrm>
            <a:off x="457199" y="457200"/>
            <a:ext cx="3200400" cy="1600200"/>
          </a:xfrm>
        </p:spPr>
        <p:txBody>
          <a:bodyPr anchor="b"/>
          <a:lstStyle>
            <a:lvl1pPr>
              <a:defRPr sz="3200">
                <a:solidFill>
                  <a:srgbClr val="F1B82D"/>
                </a:solidFill>
              </a:defRPr>
            </a:lvl1pPr>
          </a:lstStyle>
          <a:p>
            <a:r>
              <a:rPr lang="en-US" dirty="0"/>
              <a:t>TITLE GOES HERE</a:t>
            </a:r>
            <a:br>
              <a:rPr lang="en-US" dirty="0"/>
            </a:br>
            <a:r>
              <a:rPr lang="en-US" dirty="0"/>
              <a:t>2nd LINE IF NEEDED</a:t>
            </a:r>
          </a:p>
        </p:txBody>
      </p:sp>
      <p:sp>
        <p:nvSpPr>
          <p:cNvPr id="4" name="Text Placeholder 3">
            <a:extLst>
              <a:ext uri="{FF2B5EF4-FFF2-40B4-BE49-F238E27FC236}">
                <a16:creationId xmlns:a16="http://schemas.microsoft.com/office/drawing/2014/main" id="{2A6D7EF4-D635-614B-527C-1E792715C246}"/>
              </a:ext>
            </a:extLst>
          </p:cNvPr>
          <p:cNvSpPr>
            <a:spLocks noGrp="1"/>
          </p:cNvSpPr>
          <p:nvPr>
            <p:ph type="body" sz="half" idx="2" hasCustomPrompt="1"/>
          </p:nvPr>
        </p:nvSpPr>
        <p:spPr>
          <a:xfrm>
            <a:off x="457199" y="2132556"/>
            <a:ext cx="3200399" cy="798535"/>
          </a:xfrm>
        </p:spPr>
        <p:txBody>
          <a:bodyPr>
            <a:normAutofit/>
          </a:bodyPr>
          <a:lstStyle>
            <a:lvl1pPr marL="0" indent="0">
              <a:buNone/>
              <a:defRPr sz="2000" b="1" baseline="0">
                <a:solidFill>
                  <a:schemeClr val="bg1"/>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a:p>
            <a:pPr lvl="0"/>
            <a:r>
              <a:rPr lang="en-US" dirty="0"/>
              <a:t>2nd Line if Needed</a:t>
            </a:r>
          </a:p>
        </p:txBody>
      </p:sp>
      <p:sp>
        <p:nvSpPr>
          <p:cNvPr id="3" name="Picture Placeholder 2">
            <a:extLst>
              <a:ext uri="{FF2B5EF4-FFF2-40B4-BE49-F238E27FC236}">
                <a16:creationId xmlns:a16="http://schemas.microsoft.com/office/drawing/2014/main" id="{DC1B8AEF-FE21-E2E6-CD67-4D54338986A3}"/>
              </a:ext>
            </a:extLst>
          </p:cNvPr>
          <p:cNvSpPr>
            <a:spLocks noGrp="1"/>
          </p:cNvSpPr>
          <p:nvPr>
            <p:ph type="pic" idx="1" hasCustomPrompt="1"/>
          </p:nvPr>
        </p:nvSpPr>
        <p:spPr>
          <a:xfrm>
            <a:off x="8170725" y="457199"/>
            <a:ext cx="3566160" cy="4377848"/>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5" name="Text Placeholder 3">
            <a:extLst>
              <a:ext uri="{FF2B5EF4-FFF2-40B4-BE49-F238E27FC236}">
                <a16:creationId xmlns:a16="http://schemas.microsoft.com/office/drawing/2014/main" id="{A14722E6-8C6B-91B5-F551-D996326AE9A1}"/>
              </a:ext>
            </a:extLst>
          </p:cNvPr>
          <p:cNvSpPr>
            <a:spLocks noGrp="1"/>
          </p:cNvSpPr>
          <p:nvPr>
            <p:ph type="body" sz="half" idx="11" hasCustomPrompt="1"/>
          </p:nvPr>
        </p:nvSpPr>
        <p:spPr>
          <a:xfrm>
            <a:off x="8186514" y="4985358"/>
            <a:ext cx="3566160" cy="864297"/>
          </a:xfrm>
        </p:spPr>
        <p:txBody>
          <a:bodyPr>
            <a:normAutofit/>
          </a:bodyPr>
          <a:lstStyle>
            <a:lvl1pPr marL="0" indent="0" algn="l">
              <a:buNone/>
              <a:defRPr sz="1800" b="0" i="1"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p:txBody>
      </p:sp>
      <p:sp>
        <p:nvSpPr>
          <p:cNvPr id="8" name="Picture Placeholder 2">
            <a:extLst>
              <a:ext uri="{FF2B5EF4-FFF2-40B4-BE49-F238E27FC236}">
                <a16:creationId xmlns:a16="http://schemas.microsoft.com/office/drawing/2014/main" id="{43060230-3465-03FC-98CF-791253386E26}"/>
              </a:ext>
            </a:extLst>
          </p:cNvPr>
          <p:cNvSpPr>
            <a:spLocks noGrp="1"/>
          </p:cNvSpPr>
          <p:nvPr>
            <p:ph type="pic" idx="12" hasCustomPrompt="1"/>
          </p:nvPr>
        </p:nvSpPr>
        <p:spPr>
          <a:xfrm>
            <a:off x="4497338" y="457199"/>
            <a:ext cx="3566160" cy="4377848"/>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9" name="Text Placeholder 3">
            <a:extLst>
              <a:ext uri="{FF2B5EF4-FFF2-40B4-BE49-F238E27FC236}">
                <a16:creationId xmlns:a16="http://schemas.microsoft.com/office/drawing/2014/main" id="{2E7CBB36-1DFD-70CB-EA31-C0D00477ED91}"/>
              </a:ext>
            </a:extLst>
          </p:cNvPr>
          <p:cNvSpPr>
            <a:spLocks noGrp="1"/>
          </p:cNvSpPr>
          <p:nvPr>
            <p:ph type="body" sz="half" idx="13" hasCustomPrompt="1"/>
          </p:nvPr>
        </p:nvSpPr>
        <p:spPr>
          <a:xfrm>
            <a:off x="4513127" y="4985358"/>
            <a:ext cx="3566160" cy="864297"/>
          </a:xfrm>
        </p:spPr>
        <p:txBody>
          <a:bodyPr>
            <a:normAutofit/>
          </a:bodyPr>
          <a:lstStyle>
            <a:lvl1pPr marL="0" indent="0" algn="l">
              <a:buNone/>
              <a:defRPr sz="1800" b="0" i="1"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444492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ird Page tear with photo 3">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C02E423F-EF71-3746-732C-27BA815D2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
        <p:nvSpPr>
          <p:cNvPr id="5" name="Title 1">
            <a:extLst>
              <a:ext uri="{FF2B5EF4-FFF2-40B4-BE49-F238E27FC236}">
                <a16:creationId xmlns:a16="http://schemas.microsoft.com/office/drawing/2014/main" id="{646A7365-139C-C517-43A1-7C06F8A4ACA4}"/>
              </a:ext>
            </a:extLst>
          </p:cNvPr>
          <p:cNvSpPr>
            <a:spLocks noGrp="1"/>
          </p:cNvSpPr>
          <p:nvPr>
            <p:ph type="title" hasCustomPrompt="1"/>
          </p:nvPr>
        </p:nvSpPr>
        <p:spPr>
          <a:xfrm>
            <a:off x="4480560" y="457200"/>
            <a:ext cx="7254240" cy="770351"/>
          </a:xfrm>
        </p:spPr>
        <p:txBody>
          <a:bodyPr anchor="b" anchorCtr="0"/>
          <a:lstStyle/>
          <a:p>
            <a:r>
              <a:rPr lang="en-US" dirty="0"/>
              <a:t>TITLE HERE IMPACT ALL CAPS</a:t>
            </a:r>
          </a:p>
        </p:txBody>
      </p:sp>
      <p:sp>
        <p:nvSpPr>
          <p:cNvPr id="9" name="Content Placeholder 3">
            <a:extLst>
              <a:ext uri="{FF2B5EF4-FFF2-40B4-BE49-F238E27FC236}">
                <a16:creationId xmlns:a16="http://schemas.microsoft.com/office/drawing/2014/main" id="{673F314F-B59F-E307-F32E-F8D36E805EB3}"/>
              </a:ext>
            </a:extLst>
          </p:cNvPr>
          <p:cNvSpPr>
            <a:spLocks noGrp="1"/>
          </p:cNvSpPr>
          <p:nvPr>
            <p:ph sz="half" idx="2" hasCustomPrompt="1"/>
          </p:nvPr>
        </p:nvSpPr>
        <p:spPr>
          <a:xfrm>
            <a:off x="4480560" y="1825625"/>
            <a:ext cx="7254240" cy="3873717"/>
          </a:xfrm>
        </p:spPr>
        <p:txBody>
          <a:bodyPr>
            <a:normAutofit/>
          </a:bodyPr>
          <a:lstStyle>
            <a:lvl1pPr marL="0" indent="0">
              <a:buNone/>
              <a:defRPr sz="20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a:t>
            </a:r>
          </a:p>
        </p:txBody>
      </p:sp>
      <p:sp>
        <p:nvSpPr>
          <p:cNvPr id="10" name="Subtitle 2">
            <a:extLst>
              <a:ext uri="{FF2B5EF4-FFF2-40B4-BE49-F238E27FC236}">
                <a16:creationId xmlns:a16="http://schemas.microsoft.com/office/drawing/2014/main" id="{850BB5CD-B2D8-8AB8-1010-25DC41A57648}"/>
              </a:ext>
            </a:extLst>
          </p:cNvPr>
          <p:cNvSpPr>
            <a:spLocks noGrp="1"/>
          </p:cNvSpPr>
          <p:nvPr>
            <p:ph type="subTitle" idx="10" hasCustomPrompt="1"/>
          </p:nvPr>
        </p:nvSpPr>
        <p:spPr>
          <a:xfrm>
            <a:off x="4480560" y="1280160"/>
            <a:ext cx="7254240" cy="432149"/>
          </a:xfrm>
        </p:spPr>
        <p:txBody>
          <a:bodyPr/>
          <a:lstStyle>
            <a:lvl1pPr marL="0" indent="0" algn="l">
              <a:buNone/>
              <a:defRPr sz="2400" b="1">
                <a:solidFill>
                  <a:schemeClr val="bg1">
                    <a:lumMod val="50000"/>
                  </a:schemeClr>
                </a:solidFill>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Century Schoolbook Bold</a:t>
            </a:r>
          </a:p>
        </p:txBody>
      </p:sp>
      <p:sp>
        <p:nvSpPr>
          <p:cNvPr id="11" name="Picture Placeholder 2">
            <a:extLst>
              <a:ext uri="{FF2B5EF4-FFF2-40B4-BE49-F238E27FC236}">
                <a16:creationId xmlns:a16="http://schemas.microsoft.com/office/drawing/2014/main" id="{127AA562-9BFA-3D80-EC98-06DBC02BDC35}"/>
              </a:ext>
            </a:extLst>
          </p:cNvPr>
          <p:cNvSpPr>
            <a:spLocks noGrp="1"/>
          </p:cNvSpPr>
          <p:nvPr>
            <p:ph type="pic" idx="1" hasCustomPrompt="1"/>
          </p:nvPr>
        </p:nvSpPr>
        <p:spPr>
          <a:xfrm>
            <a:off x="457200" y="457200"/>
            <a:ext cx="3200399" cy="3319397"/>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13" name="Text Placeholder 3">
            <a:extLst>
              <a:ext uri="{FF2B5EF4-FFF2-40B4-BE49-F238E27FC236}">
                <a16:creationId xmlns:a16="http://schemas.microsoft.com/office/drawing/2014/main" id="{B1DCB050-219F-DCDA-F8F8-38EBDE46D09C}"/>
              </a:ext>
            </a:extLst>
          </p:cNvPr>
          <p:cNvSpPr>
            <a:spLocks noGrp="1"/>
          </p:cNvSpPr>
          <p:nvPr>
            <p:ph type="body" sz="half" idx="11" hasCustomPrompt="1"/>
          </p:nvPr>
        </p:nvSpPr>
        <p:spPr>
          <a:xfrm>
            <a:off x="457200" y="3931920"/>
            <a:ext cx="3200399" cy="1293357"/>
          </a:xfrm>
        </p:spPr>
        <p:txBody>
          <a:bodyPr>
            <a:normAutofit/>
          </a:bodyPr>
          <a:lstStyle>
            <a:lvl1pPr marL="0" indent="0" algn="l">
              <a:buNone/>
              <a:defRPr sz="1800" b="0" i="1" baseline="0">
                <a:solidFill>
                  <a:schemeClr val="bg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a:t>
            </a:r>
          </a:p>
        </p:txBody>
      </p:sp>
    </p:spTree>
    <p:extLst>
      <p:ext uri="{BB962C8B-B14F-4D97-AF65-F5344CB8AC3E}">
        <p14:creationId xmlns:p14="http://schemas.microsoft.com/office/powerpoint/2010/main" val="1968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Page Tear with Photo and Content">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D086C301-C125-220A-83DD-D6D92A90C2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
        <p:nvSpPr>
          <p:cNvPr id="2" name="Title 1">
            <a:extLst>
              <a:ext uri="{FF2B5EF4-FFF2-40B4-BE49-F238E27FC236}">
                <a16:creationId xmlns:a16="http://schemas.microsoft.com/office/drawing/2014/main" id="{76BF005A-739D-F641-B063-96AE6CD8641D}"/>
              </a:ext>
            </a:extLst>
          </p:cNvPr>
          <p:cNvSpPr>
            <a:spLocks noGrp="1"/>
          </p:cNvSpPr>
          <p:nvPr>
            <p:ph type="title" hasCustomPrompt="1"/>
          </p:nvPr>
        </p:nvSpPr>
        <p:spPr>
          <a:xfrm>
            <a:off x="457199" y="457200"/>
            <a:ext cx="5329826" cy="1600200"/>
          </a:xfrm>
        </p:spPr>
        <p:txBody>
          <a:bodyPr anchor="b"/>
          <a:lstStyle>
            <a:lvl1pPr>
              <a:defRPr sz="3200">
                <a:solidFill>
                  <a:srgbClr val="F1B82D"/>
                </a:solidFill>
              </a:defRPr>
            </a:lvl1pPr>
          </a:lstStyle>
          <a:p>
            <a:r>
              <a:rPr lang="en-US" dirty="0"/>
              <a:t>TITLE GOES HERE</a:t>
            </a:r>
            <a:br>
              <a:rPr lang="en-US" dirty="0"/>
            </a:br>
            <a:r>
              <a:rPr lang="en-US" dirty="0"/>
              <a:t>2nd LINE IF NEEDED</a:t>
            </a:r>
          </a:p>
        </p:txBody>
      </p:sp>
      <p:sp>
        <p:nvSpPr>
          <p:cNvPr id="4" name="Text Placeholder 3">
            <a:extLst>
              <a:ext uri="{FF2B5EF4-FFF2-40B4-BE49-F238E27FC236}">
                <a16:creationId xmlns:a16="http://schemas.microsoft.com/office/drawing/2014/main" id="{2A6D7EF4-D635-614B-527C-1E792715C246}"/>
              </a:ext>
            </a:extLst>
          </p:cNvPr>
          <p:cNvSpPr>
            <a:spLocks noGrp="1"/>
          </p:cNvSpPr>
          <p:nvPr>
            <p:ph type="body" sz="half" idx="2" hasCustomPrompt="1"/>
          </p:nvPr>
        </p:nvSpPr>
        <p:spPr>
          <a:xfrm>
            <a:off x="457199" y="2132556"/>
            <a:ext cx="5329826" cy="798535"/>
          </a:xfrm>
        </p:spPr>
        <p:txBody>
          <a:bodyPr>
            <a:normAutofit/>
          </a:bodyPr>
          <a:lstStyle>
            <a:lvl1pPr marL="0" indent="0">
              <a:buNone/>
              <a:defRPr sz="2000" b="1" baseline="0">
                <a:solidFill>
                  <a:schemeClr val="bg1"/>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a:p>
            <a:pPr lvl="0"/>
            <a:r>
              <a:rPr lang="en-US" dirty="0"/>
              <a:t>2nd Line if Needed</a:t>
            </a:r>
          </a:p>
        </p:txBody>
      </p:sp>
      <p:sp>
        <p:nvSpPr>
          <p:cNvPr id="7" name="Text Placeholder 3">
            <a:extLst>
              <a:ext uri="{FF2B5EF4-FFF2-40B4-BE49-F238E27FC236}">
                <a16:creationId xmlns:a16="http://schemas.microsoft.com/office/drawing/2014/main" id="{1BB5DBF8-C527-F532-4F37-34EC6808E1F7}"/>
              </a:ext>
            </a:extLst>
          </p:cNvPr>
          <p:cNvSpPr>
            <a:spLocks noGrp="1"/>
          </p:cNvSpPr>
          <p:nvPr>
            <p:ph type="body" sz="half" idx="10" hasCustomPrompt="1"/>
          </p:nvPr>
        </p:nvSpPr>
        <p:spPr>
          <a:xfrm>
            <a:off x="6726476" y="457200"/>
            <a:ext cx="5022937" cy="5192038"/>
          </a:xfrm>
        </p:spPr>
        <p:txBody>
          <a:bodyPr>
            <a:normAutofit/>
          </a:bodyPr>
          <a:lstStyle>
            <a:lvl1pPr marL="0" indent="0">
              <a:buNone/>
              <a:defRPr sz="2000" b="0" i="0"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p>
          <a:p>
            <a:pPr lvl="0"/>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p>
          <a:p>
            <a:pPr lvl="0"/>
            <a:endParaRPr lang="en-US" dirty="0"/>
          </a:p>
        </p:txBody>
      </p:sp>
      <p:sp>
        <p:nvSpPr>
          <p:cNvPr id="10" name="Picture Placeholder 2">
            <a:extLst>
              <a:ext uri="{FF2B5EF4-FFF2-40B4-BE49-F238E27FC236}">
                <a16:creationId xmlns:a16="http://schemas.microsoft.com/office/drawing/2014/main" id="{192445DF-92EA-CCC7-8816-39D3C5324022}"/>
              </a:ext>
            </a:extLst>
          </p:cNvPr>
          <p:cNvSpPr>
            <a:spLocks noGrp="1"/>
          </p:cNvSpPr>
          <p:nvPr>
            <p:ph type="pic" idx="1" hasCustomPrompt="1"/>
          </p:nvPr>
        </p:nvSpPr>
        <p:spPr>
          <a:xfrm>
            <a:off x="457199" y="3081403"/>
            <a:ext cx="5329826" cy="3319397"/>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Tree>
    <p:extLst>
      <p:ext uri="{BB962C8B-B14F-4D97-AF65-F5344CB8AC3E}">
        <p14:creationId xmlns:p14="http://schemas.microsoft.com/office/powerpoint/2010/main" val="1270970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hird Page Tear Blank">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27676AF7-E2AD-D644-1642-4C3B8C743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Tree>
    <p:extLst>
      <p:ext uri="{BB962C8B-B14F-4D97-AF65-F5344CB8AC3E}">
        <p14:creationId xmlns:p14="http://schemas.microsoft.com/office/powerpoint/2010/main" val="3413401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Half Page Tear Blank">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1656EBCF-F9BF-3640-5EDB-982A0985EC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Tree>
    <p:extLst>
      <p:ext uri="{BB962C8B-B14F-4D97-AF65-F5344CB8AC3E}">
        <p14:creationId xmlns:p14="http://schemas.microsoft.com/office/powerpoint/2010/main" val="1544355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16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8371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Option - Half Page Tear">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1656EBCF-F9BF-3640-5EDB-982A0985EC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
        <p:nvSpPr>
          <p:cNvPr id="3" name="Title 1">
            <a:extLst>
              <a:ext uri="{FF2B5EF4-FFF2-40B4-BE49-F238E27FC236}">
                <a16:creationId xmlns:a16="http://schemas.microsoft.com/office/drawing/2014/main" id="{21C6CFAF-E5DF-85FB-39C3-D0CCC9C7D17D}"/>
              </a:ext>
            </a:extLst>
          </p:cNvPr>
          <p:cNvSpPr>
            <a:spLocks noGrp="1"/>
          </p:cNvSpPr>
          <p:nvPr>
            <p:ph type="title" hasCustomPrompt="1"/>
          </p:nvPr>
        </p:nvSpPr>
        <p:spPr>
          <a:xfrm>
            <a:off x="457198" y="457200"/>
            <a:ext cx="5638803" cy="1600200"/>
          </a:xfrm>
        </p:spPr>
        <p:txBody>
          <a:bodyPr anchor="b"/>
          <a:lstStyle>
            <a:lvl1pPr>
              <a:defRPr sz="3200">
                <a:solidFill>
                  <a:srgbClr val="F1B82D"/>
                </a:solidFill>
              </a:defRPr>
            </a:lvl1pPr>
          </a:lstStyle>
          <a:p>
            <a:r>
              <a:rPr lang="en-US" dirty="0"/>
              <a:t>SECTION TITLE GOES HERE</a:t>
            </a:r>
          </a:p>
        </p:txBody>
      </p:sp>
      <p:sp>
        <p:nvSpPr>
          <p:cNvPr id="4" name="Text Placeholder 3">
            <a:extLst>
              <a:ext uri="{FF2B5EF4-FFF2-40B4-BE49-F238E27FC236}">
                <a16:creationId xmlns:a16="http://schemas.microsoft.com/office/drawing/2014/main" id="{EF711B58-A0E4-1DEC-7379-8E559769825E}"/>
              </a:ext>
            </a:extLst>
          </p:cNvPr>
          <p:cNvSpPr>
            <a:spLocks noGrp="1"/>
          </p:cNvSpPr>
          <p:nvPr>
            <p:ph type="body" sz="half" idx="2" hasCustomPrompt="1"/>
          </p:nvPr>
        </p:nvSpPr>
        <p:spPr>
          <a:xfrm>
            <a:off x="457199" y="2132556"/>
            <a:ext cx="5638801" cy="798535"/>
          </a:xfrm>
        </p:spPr>
        <p:txBody>
          <a:bodyPr>
            <a:normAutofit/>
          </a:bodyPr>
          <a:lstStyle>
            <a:lvl1pPr marL="0" indent="0">
              <a:buNone/>
              <a:defRPr sz="2000" b="1" baseline="0">
                <a:solidFill>
                  <a:schemeClr val="bg1"/>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Section Subtitle</a:t>
            </a:r>
          </a:p>
        </p:txBody>
      </p:sp>
      <p:sp>
        <p:nvSpPr>
          <p:cNvPr id="5" name="Text Placeholder 3">
            <a:extLst>
              <a:ext uri="{FF2B5EF4-FFF2-40B4-BE49-F238E27FC236}">
                <a16:creationId xmlns:a16="http://schemas.microsoft.com/office/drawing/2014/main" id="{BB0AE0C5-AFB1-5E36-AD4B-7E633F147F17}"/>
              </a:ext>
            </a:extLst>
          </p:cNvPr>
          <p:cNvSpPr>
            <a:spLocks noGrp="1"/>
          </p:cNvSpPr>
          <p:nvPr>
            <p:ph type="body" sz="half" idx="10" hasCustomPrompt="1"/>
          </p:nvPr>
        </p:nvSpPr>
        <p:spPr>
          <a:xfrm>
            <a:off x="457199" y="3038876"/>
            <a:ext cx="5638801" cy="3474658"/>
          </a:xfrm>
        </p:spPr>
        <p:txBody>
          <a:bodyPr>
            <a:normAutofit/>
          </a:bodyPr>
          <a:lstStyle>
            <a:lvl1pPr marL="0" indent="0">
              <a:buNone/>
              <a:defRPr sz="2000" b="0" i="0" baseline="0">
                <a:solidFill>
                  <a:schemeClr val="bg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Section Introduction.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a:t>
            </a:r>
          </a:p>
        </p:txBody>
      </p:sp>
      <p:sp>
        <p:nvSpPr>
          <p:cNvPr id="6" name="Picture Placeholder 2">
            <a:extLst>
              <a:ext uri="{FF2B5EF4-FFF2-40B4-BE49-F238E27FC236}">
                <a16:creationId xmlns:a16="http://schemas.microsoft.com/office/drawing/2014/main" id="{EC90962D-AB41-2839-CD27-4785AA149BD8}"/>
              </a:ext>
            </a:extLst>
          </p:cNvPr>
          <p:cNvSpPr>
            <a:spLocks noGrp="1"/>
          </p:cNvSpPr>
          <p:nvPr>
            <p:ph type="pic" idx="1" hasCustomPrompt="1"/>
          </p:nvPr>
        </p:nvSpPr>
        <p:spPr>
          <a:xfrm>
            <a:off x="6688899" y="457198"/>
            <a:ext cx="5045902" cy="5054253"/>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Tree>
    <p:extLst>
      <p:ext uri="{BB962C8B-B14F-4D97-AF65-F5344CB8AC3E}">
        <p14:creationId xmlns:p14="http://schemas.microsoft.com/office/powerpoint/2010/main" val="295465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Option - Third Page Tear">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27676AF7-E2AD-D644-1642-4C3B8C743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24512" cy="6876288"/>
          </a:xfrm>
          <a:prstGeom prst="rect">
            <a:avLst/>
          </a:prstGeom>
        </p:spPr>
      </p:pic>
      <p:sp>
        <p:nvSpPr>
          <p:cNvPr id="6" name="Title 1">
            <a:extLst>
              <a:ext uri="{FF2B5EF4-FFF2-40B4-BE49-F238E27FC236}">
                <a16:creationId xmlns:a16="http://schemas.microsoft.com/office/drawing/2014/main" id="{0B9DAD41-8D55-9DED-33E1-CF50AA33F718}"/>
              </a:ext>
            </a:extLst>
          </p:cNvPr>
          <p:cNvSpPr>
            <a:spLocks noGrp="1"/>
          </p:cNvSpPr>
          <p:nvPr>
            <p:ph type="title" hasCustomPrompt="1"/>
          </p:nvPr>
        </p:nvSpPr>
        <p:spPr>
          <a:xfrm>
            <a:off x="457199" y="467360"/>
            <a:ext cx="3200400" cy="1600200"/>
          </a:xfrm>
        </p:spPr>
        <p:txBody>
          <a:bodyPr anchor="b"/>
          <a:lstStyle>
            <a:lvl1pPr>
              <a:defRPr sz="3200">
                <a:solidFill>
                  <a:srgbClr val="F1B82D"/>
                </a:solidFill>
              </a:defRPr>
            </a:lvl1pPr>
          </a:lstStyle>
          <a:p>
            <a:r>
              <a:rPr lang="en-US" dirty="0"/>
              <a:t>TITLE GOES HERE</a:t>
            </a:r>
            <a:br>
              <a:rPr lang="en-US" dirty="0"/>
            </a:br>
            <a:r>
              <a:rPr lang="en-US" dirty="0"/>
              <a:t>2nd LINE IF NEEDED</a:t>
            </a:r>
          </a:p>
        </p:txBody>
      </p:sp>
      <p:sp>
        <p:nvSpPr>
          <p:cNvPr id="7" name="Text Placeholder 3">
            <a:extLst>
              <a:ext uri="{FF2B5EF4-FFF2-40B4-BE49-F238E27FC236}">
                <a16:creationId xmlns:a16="http://schemas.microsoft.com/office/drawing/2014/main" id="{6092C921-044C-5B17-E4DE-BC14B5D44A05}"/>
              </a:ext>
            </a:extLst>
          </p:cNvPr>
          <p:cNvSpPr>
            <a:spLocks noGrp="1"/>
          </p:cNvSpPr>
          <p:nvPr>
            <p:ph type="body" sz="half" idx="2" hasCustomPrompt="1"/>
          </p:nvPr>
        </p:nvSpPr>
        <p:spPr>
          <a:xfrm>
            <a:off x="457199" y="2132556"/>
            <a:ext cx="3200399" cy="798535"/>
          </a:xfrm>
        </p:spPr>
        <p:txBody>
          <a:bodyPr>
            <a:normAutofit/>
          </a:bodyPr>
          <a:lstStyle>
            <a:lvl1pPr marL="0" indent="0">
              <a:buNone/>
              <a:defRPr sz="2000" b="1" baseline="0">
                <a:solidFill>
                  <a:schemeClr val="bg1"/>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a:p>
            <a:pPr lvl="0"/>
            <a:r>
              <a:rPr lang="en-US" dirty="0"/>
              <a:t>2nd Line if Needed</a:t>
            </a:r>
          </a:p>
        </p:txBody>
      </p:sp>
      <p:sp>
        <p:nvSpPr>
          <p:cNvPr id="8" name="Picture Placeholder 2">
            <a:extLst>
              <a:ext uri="{FF2B5EF4-FFF2-40B4-BE49-F238E27FC236}">
                <a16:creationId xmlns:a16="http://schemas.microsoft.com/office/drawing/2014/main" id="{E3385715-32EA-A61B-BD03-D9EDBE9FA871}"/>
              </a:ext>
            </a:extLst>
          </p:cNvPr>
          <p:cNvSpPr>
            <a:spLocks noGrp="1"/>
          </p:cNvSpPr>
          <p:nvPr>
            <p:ph type="pic" idx="1" hasCustomPrompt="1"/>
          </p:nvPr>
        </p:nvSpPr>
        <p:spPr>
          <a:xfrm>
            <a:off x="4559474" y="457198"/>
            <a:ext cx="7175327" cy="5054253"/>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10" name="Text Placeholder 3">
            <a:extLst>
              <a:ext uri="{FF2B5EF4-FFF2-40B4-BE49-F238E27FC236}">
                <a16:creationId xmlns:a16="http://schemas.microsoft.com/office/drawing/2014/main" id="{3183C9DB-3BFF-E60E-707A-BA58E8643523}"/>
              </a:ext>
            </a:extLst>
          </p:cNvPr>
          <p:cNvSpPr>
            <a:spLocks noGrp="1"/>
          </p:cNvSpPr>
          <p:nvPr>
            <p:ph type="body" sz="half" idx="10" hasCustomPrompt="1"/>
          </p:nvPr>
        </p:nvSpPr>
        <p:spPr>
          <a:xfrm>
            <a:off x="457199" y="3038876"/>
            <a:ext cx="3200399" cy="3474658"/>
          </a:xfrm>
        </p:spPr>
        <p:txBody>
          <a:bodyPr>
            <a:normAutofit/>
          </a:bodyPr>
          <a:lstStyle>
            <a:lvl1pPr marL="0" indent="0">
              <a:buNone/>
              <a:defRPr sz="2000" b="0" i="0" baseline="0">
                <a:solidFill>
                  <a:schemeClr val="bg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Section Introduction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a:t>
            </a:r>
          </a:p>
        </p:txBody>
      </p:sp>
    </p:spTree>
    <p:extLst>
      <p:ext uri="{BB962C8B-B14F-4D97-AF65-F5344CB8AC3E}">
        <p14:creationId xmlns:p14="http://schemas.microsoft.com/office/powerpoint/2010/main" val="348522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D458-27D5-9F56-1445-4DA314D40B1D}"/>
              </a:ext>
            </a:extLst>
          </p:cNvPr>
          <p:cNvSpPr>
            <a:spLocks noGrp="1"/>
          </p:cNvSpPr>
          <p:nvPr>
            <p:ph type="title" hasCustomPrompt="1"/>
          </p:nvPr>
        </p:nvSpPr>
        <p:spPr>
          <a:xfrm>
            <a:off x="457200" y="388306"/>
            <a:ext cx="11353800" cy="770351"/>
          </a:xfrm>
        </p:spPr>
        <p:txBody>
          <a:bodyPr anchor="b" anchorCtr="0"/>
          <a:lstStyle/>
          <a:p>
            <a:r>
              <a:rPr lang="en-US" dirty="0"/>
              <a:t>TITLE GOES HERE IMPACT ALL CAPS</a:t>
            </a:r>
          </a:p>
        </p:txBody>
      </p:sp>
      <p:sp>
        <p:nvSpPr>
          <p:cNvPr id="3" name="Content Placeholder 2">
            <a:extLst>
              <a:ext uri="{FF2B5EF4-FFF2-40B4-BE49-F238E27FC236}">
                <a16:creationId xmlns:a16="http://schemas.microsoft.com/office/drawing/2014/main" id="{5EFA68F1-BCBF-34FB-AFC5-C6AC9D3106A5}"/>
              </a:ext>
            </a:extLst>
          </p:cNvPr>
          <p:cNvSpPr>
            <a:spLocks noGrp="1"/>
          </p:cNvSpPr>
          <p:nvPr>
            <p:ph sz="half" idx="1" hasCustomPrompt="1"/>
          </p:nvPr>
        </p:nvSpPr>
        <p:spPr>
          <a:xfrm>
            <a:off x="457200" y="1825625"/>
            <a:ext cx="5562600" cy="3873717"/>
          </a:xfrm>
        </p:spPr>
        <p:txBody>
          <a:bodyPr>
            <a:normAutofit/>
          </a:bodyPr>
          <a:lstStyle>
            <a:lvl1pPr marL="0" indent="0">
              <a:buNone/>
              <a:defRPr sz="20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p>
        </p:txBody>
      </p:sp>
      <p:sp>
        <p:nvSpPr>
          <p:cNvPr id="4" name="Content Placeholder 3">
            <a:extLst>
              <a:ext uri="{FF2B5EF4-FFF2-40B4-BE49-F238E27FC236}">
                <a16:creationId xmlns:a16="http://schemas.microsoft.com/office/drawing/2014/main" id="{A258CCDB-93E2-1668-3BBA-C63A7DF00F00}"/>
              </a:ext>
            </a:extLst>
          </p:cNvPr>
          <p:cNvSpPr>
            <a:spLocks noGrp="1"/>
          </p:cNvSpPr>
          <p:nvPr>
            <p:ph sz="half" idx="2" hasCustomPrompt="1"/>
          </p:nvPr>
        </p:nvSpPr>
        <p:spPr>
          <a:xfrm>
            <a:off x="6172200" y="1825625"/>
            <a:ext cx="5638800" cy="3873717"/>
          </a:xfrm>
        </p:spPr>
        <p:txBody>
          <a:bodyPr>
            <a:normAutofit/>
          </a:bodyPr>
          <a:lstStyle>
            <a:lvl1pPr marL="0" indent="0">
              <a:buNone/>
              <a:defRPr sz="20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a:t>
            </a:r>
          </a:p>
        </p:txBody>
      </p:sp>
      <p:sp>
        <p:nvSpPr>
          <p:cNvPr id="8" name="Subtitle 2">
            <a:extLst>
              <a:ext uri="{FF2B5EF4-FFF2-40B4-BE49-F238E27FC236}">
                <a16:creationId xmlns:a16="http://schemas.microsoft.com/office/drawing/2014/main" id="{AFE13802-6D3A-8B19-44FB-2D71586AE15D}"/>
              </a:ext>
            </a:extLst>
          </p:cNvPr>
          <p:cNvSpPr>
            <a:spLocks noGrp="1"/>
          </p:cNvSpPr>
          <p:nvPr>
            <p:ph type="subTitle" idx="10" hasCustomPrompt="1"/>
          </p:nvPr>
        </p:nvSpPr>
        <p:spPr>
          <a:xfrm>
            <a:off x="457200" y="1208761"/>
            <a:ext cx="11353800" cy="432149"/>
          </a:xfrm>
        </p:spPr>
        <p:txBody>
          <a:bodyPr/>
          <a:lstStyle>
            <a:lvl1pPr marL="0" indent="0" algn="l">
              <a:buNone/>
              <a:defRPr sz="2400" b="1">
                <a:solidFill>
                  <a:schemeClr val="bg1">
                    <a:lumMod val="50000"/>
                  </a:schemeClr>
                </a:solidFill>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Century Schoolbook Bold</a:t>
            </a:r>
          </a:p>
        </p:txBody>
      </p:sp>
    </p:spTree>
    <p:extLst>
      <p:ext uri="{BB962C8B-B14F-4D97-AF65-F5344CB8AC3E}">
        <p14:creationId xmlns:p14="http://schemas.microsoft.com/office/powerpoint/2010/main" val="138629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bullet lis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0645C-79AE-0433-AF81-338AC97A8EBD}"/>
              </a:ext>
            </a:extLst>
          </p:cNvPr>
          <p:cNvSpPr/>
          <p:nvPr userDrawn="1"/>
        </p:nvSpPr>
        <p:spPr>
          <a:xfrm>
            <a:off x="6319520" y="0"/>
            <a:ext cx="5872479" cy="5923722"/>
          </a:xfrm>
          <a:prstGeom prst="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C7A9FC1-AB37-F8EB-2723-BD9B0A2B5B98}"/>
              </a:ext>
            </a:extLst>
          </p:cNvPr>
          <p:cNvSpPr>
            <a:spLocks noGrp="1"/>
          </p:cNvSpPr>
          <p:nvPr>
            <p:ph type="title" hasCustomPrompt="1"/>
          </p:nvPr>
        </p:nvSpPr>
        <p:spPr>
          <a:xfrm>
            <a:off x="457200" y="457200"/>
            <a:ext cx="5638410" cy="1600200"/>
          </a:xfrm>
        </p:spPr>
        <p:txBody>
          <a:bodyPr anchor="b"/>
          <a:lstStyle>
            <a:lvl1pPr>
              <a:defRPr sz="3200"/>
            </a:lvl1pPr>
          </a:lstStyle>
          <a:p>
            <a:r>
              <a:rPr lang="en-US" dirty="0"/>
              <a:t>TITLE GOES HERE</a:t>
            </a:r>
            <a:br>
              <a:rPr lang="en-US" dirty="0"/>
            </a:br>
            <a:r>
              <a:rPr lang="en-US" dirty="0"/>
              <a:t>2nd LINE IF NEEDED</a:t>
            </a:r>
          </a:p>
        </p:txBody>
      </p:sp>
      <p:sp>
        <p:nvSpPr>
          <p:cNvPr id="9" name="Text Placeholder 3">
            <a:extLst>
              <a:ext uri="{FF2B5EF4-FFF2-40B4-BE49-F238E27FC236}">
                <a16:creationId xmlns:a16="http://schemas.microsoft.com/office/drawing/2014/main" id="{1A5998DE-F15A-4C7C-A4E7-2E7F33DF4A48}"/>
              </a:ext>
            </a:extLst>
          </p:cNvPr>
          <p:cNvSpPr>
            <a:spLocks noGrp="1"/>
          </p:cNvSpPr>
          <p:nvPr>
            <p:ph type="body" sz="half" idx="2" hasCustomPrompt="1"/>
          </p:nvPr>
        </p:nvSpPr>
        <p:spPr>
          <a:xfrm>
            <a:off x="456809" y="2057400"/>
            <a:ext cx="5638801" cy="911268"/>
          </a:xfrm>
        </p:spPr>
        <p:txBody>
          <a:bodyPr>
            <a:normAutofit/>
          </a:bodyPr>
          <a:lstStyle>
            <a:lvl1pPr marL="0" indent="0">
              <a:buNone/>
              <a:defRPr sz="2000" b="1">
                <a:solidFill>
                  <a:schemeClr val="bg1">
                    <a:lumMod val="50000"/>
                  </a:schemeClr>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Subtitile</a:t>
            </a:r>
            <a:endParaRPr lang="en-US" dirty="0"/>
          </a:p>
          <a:p>
            <a:pPr lvl="0"/>
            <a:r>
              <a:rPr lang="en-US" dirty="0"/>
              <a:t>2nd Line if needed</a:t>
            </a:r>
          </a:p>
        </p:txBody>
      </p:sp>
      <p:sp>
        <p:nvSpPr>
          <p:cNvPr id="10" name="Text Placeholder 3">
            <a:extLst>
              <a:ext uri="{FF2B5EF4-FFF2-40B4-BE49-F238E27FC236}">
                <a16:creationId xmlns:a16="http://schemas.microsoft.com/office/drawing/2014/main" id="{114E998D-22F8-2129-E34D-BC144CDC54E5}"/>
              </a:ext>
            </a:extLst>
          </p:cNvPr>
          <p:cNvSpPr>
            <a:spLocks noGrp="1"/>
          </p:cNvSpPr>
          <p:nvPr>
            <p:ph type="body" sz="half" idx="10" hasCustomPrompt="1"/>
          </p:nvPr>
        </p:nvSpPr>
        <p:spPr>
          <a:xfrm>
            <a:off x="457199" y="3038876"/>
            <a:ext cx="5638801" cy="2560258"/>
          </a:xfrm>
        </p:spPr>
        <p:txBody>
          <a:bodyPr>
            <a:normAutofit/>
          </a:bodyPr>
          <a:lstStyle>
            <a:lvl1pPr marL="0" indent="0">
              <a:buNone/>
              <a:defRPr sz="2000" b="0" i="0"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a:t>
            </a:r>
          </a:p>
        </p:txBody>
      </p:sp>
      <p:sp>
        <p:nvSpPr>
          <p:cNvPr id="13" name="Text Placeholder 3">
            <a:extLst>
              <a:ext uri="{FF2B5EF4-FFF2-40B4-BE49-F238E27FC236}">
                <a16:creationId xmlns:a16="http://schemas.microsoft.com/office/drawing/2014/main" id="{27546BEC-FEEA-5186-38AB-8DE55A611A65}"/>
              </a:ext>
            </a:extLst>
          </p:cNvPr>
          <p:cNvSpPr>
            <a:spLocks noGrp="1"/>
          </p:cNvSpPr>
          <p:nvPr>
            <p:ph type="body" sz="half" idx="11" hasCustomPrompt="1"/>
          </p:nvPr>
        </p:nvSpPr>
        <p:spPr>
          <a:xfrm>
            <a:off x="6672470" y="457200"/>
            <a:ext cx="5062330" cy="5141933"/>
          </a:xfrm>
        </p:spPr>
        <p:txBody>
          <a:bodyPr>
            <a:normAutofit/>
          </a:bodyPr>
          <a:lstStyle>
            <a:lvl1pPr marL="342900" indent="-342900">
              <a:buFont typeface="Arial" panose="020B0604020202020204" pitchFamily="34" charset="0"/>
              <a:buChar char="•"/>
              <a:defRPr sz="2000" b="0" i="0"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a:t>
            </a:r>
          </a:p>
          <a:p>
            <a:pPr lvl="0"/>
            <a:r>
              <a:rPr lang="en-US" dirty="0"/>
              <a:t>Sit </a:t>
            </a:r>
            <a:r>
              <a:rPr lang="en-US" dirty="0" err="1"/>
              <a:t>amet</a:t>
            </a:r>
            <a:r>
              <a:rPr lang="en-US" dirty="0"/>
              <a:t>, </a:t>
            </a:r>
            <a:r>
              <a:rPr lang="en-US" dirty="0" err="1"/>
              <a:t>consectetuer</a:t>
            </a:r>
            <a:endParaRPr lang="en-US" dirty="0"/>
          </a:p>
          <a:p>
            <a:pPr lvl="0"/>
            <a:r>
              <a:rPr lang="en-US" dirty="0" err="1"/>
              <a:t>Adipiscing</a:t>
            </a:r>
            <a:r>
              <a:rPr lang="en-US" dirty="0"/>
              <a:t> </a:t>
            </a:r>
            <a:r>
              <a:rPr lang="en-US" dirty="0" err="1"/>
              <a:t>elit</a:t>
            </a:r>
            <a:r>
              <a:rPr lang="en-US" dirty="0"/>
              <a:t>, sed diam</a:t>
            </a:r>
          </a:p>
          <a:p>
            <a:pPr lvl="0"/>
            <a:r>
              <a:rPr lang="en-US" dirty="0" err="1"/>
              <a:t>Nonummy</a:t>
            </a:r>
            <a:r>
              <a:rPr lang="en-US" dirty="0"/>
              <a:t> </a:t>
            </a:r>
            <a:r>
              <a:rPr lang="en-US" dirty="0" err="1"/>
              <a:t>nibh</a:t>
            </a:r>
            <a:r>
              <a:rPr lang="en-US" dirty="0"/>
              <a:t> </a:t>
            </a:r>
            <a:r>
              <a:rPr lang="en-US" dirty="0" err="1"/>
              <a:t>euismod</a:t>
            </a:r>
            <a:endParaRPr lang="en-US" dirty="0"/>
          </a:p>
          <a:p>
            <a:pPr lvl="0"/>
            <a:r>
              <a:rPr lang="en-US" dirty="0" err="1"/>
              <a:t>Tincidunt</a:t>
            </a:r>
            <a:r>
              <a:rPr lang="en-US" dirty="0"/>
              <a:t> </a:t>
            </a:r>
            <a:r>
              <a:rPr lang="en-US" dirty="0" err="1"/>
              <a:t>ut</a:t>
            </a:r>
            <a:r>
              <a:rPr lang="en-US" dirty="0"/>
              <a:t> </a:t>
            </a:r>
            <a:r>
              <a:rPr lang="en-US" dirty="0" err="1"/>
              <a:t>laoreet</a:t>
            </a:r>
            <a:r>
              <a:rPr lang="en-US" dirty="0"/>
              <a:t> dolor</a:t>
            </a:r>
          </a:p>
          <a:p>
            <a:pPr lvl="0"/>
            <a:r>
              <a:rPr lang="en-US" dirty="0"/>
              <a:t>Magna </a:t>
            </a:r>
            <a:r>
              <a:rPr lang="en-US" dirty="0" err="1"/>
              <a:t>aliquam</a:t>
            </a:r>
            <a:r>
              <a:rPr lang="en-US" dirty="0"/>
              <a:t> </a:t>
            </a:r>
            <a:r>
              <a:rPr lang="en-US" dirty="0" err="1"/>
              <a:t>erat</a:t>
            </a:r>
            <a:r>
              <a:rPr lang="en-US" dirty="0"/>
              <a:t> </a:t>
            </a:r>
            <a:r>
              <a:rPr lang="en-US" dirty="0" err="1"/>
              <a:t>volutpat</a:t>
            </a:r>
            <a:r>
              <a:rPr lang="en-US" dirty="0"/>
              <a:t>. </a:t>
            </a:r>
          </a:p>
          <a:p>
            <a:pPr lvl="0"/>
            <a:r>
              <a:rPr lang="en-US" dirty="0"/>
              <a:t>Ut </a:t>
            </a:r>
            <a:r>
              <a:rPr lang="en-US" dirty="0" err="1"/>
              <a:t>wisi</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a:t>
            </a:r>
          </a:p>
        </p:txBody>
      </p:sp>
      <p:cxnSp>
        <p:nvCxnSpPr>
          <p:cNvPr id="3" name="Straight Connector 2">
            <a:extLst>
              <a:ext uri="{FF2B5EF4-FFF2-40B4-BE49-F238E27FC236}">
                <a16:creationId xmlns:a16="http://schemas.microsoft.com/office/drawing/2014/main" id="{2F545BC9-A711-8234-6BF9-9C622988ACB4}"/>
              </a:ext>
            </a:extLst>
          </p:cNvPr>
          <p:cNvCxnSpPr>
            <a:cxnSpLocks/>
          </p:cNvCxnSpPr>
          <p:nvPr userDrawn="1"/>
        </p:nvCxnSpPr>
        <p:spPr>
          <a:xfrm flipV="1">
            <a:off x="13909850" y="3886200"/>
            <a:ext cx="0" cy="5003605"/>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93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ith Content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075DD2-EB8B-680A-BE73-EF0F152C2B93}"/>
              </a:ext>
            </a:extLst>
          </p:cNvPr>
          <p:cNvSpPr/>
          <p:nvPr userDrawn="1"/>
        </p:nvSpPr>
        <p:spPr>
          <a:xfrm>
            <a:off x="4389046" y="0"/>
            <a:ext cx="7802953" cy="5923722"/>
          </a:xfrm>
          <a:prstGeom prst="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C7A9FC1-AB37-F8EB-2723-BD9B0A2B5B98}"/>
              </a:ext>
            </a:extLst>
          </p:cNvPr>
          <p:cNvSpPr>
            <a:spLocks noGrp="1"/>
          </p:cNvSpPr>
          <p:nvPr>
            <p:ph type="title" hasCustomPrompt="1"/>
          </p:nvPr>
        </p:nvSpPr>
        <p:spPr>
          <a:xfrm>
            <a:off x="457200" y="457200"/>
            <a:ext cx="3932237" cy="1600200"/>
          </a:xfrm>
        </p:spPr>
        <p:txBody>
          <a:bodyPr anchor="b"/>
          <a:lstStyle>
            <a:lvl1pPr>
              <a:defRPr sz="3200"/>
            </a:lvl1pPr>
          </a:lstStyle>
          <a:p>
            <a:r>
              <a:rPr lang="en-US" dirty="0"/>
              <a:t>TITLE GOES HERE</a:t>
            </a:r>
            <a:br>
              <a:rPr lang="en-US" dirty="0"/>
            </a:br>
            <a:r>
              <a:rPr lang="en-US" dirty="0"/>
              <a:t>2nd LINE IF NEEDED</a:t>
            </a:r>
          </a:p>
        </p:txBody>
      </p:sp>
      <p:sp>
        <p:nvSpPr>
          <p:cNvPr id="9" name="Text Placeholder 3">
            <a:extLst>
              <a:ext uri="{FF2B5EF4-FFF2-40B4-BE49-F238E27FC236}">
                <a16:creationId xmlns:a16="http://schemas.microsoft.com/office/drawing/2014/main" id="{1A5998DE-F15A-4C7C-A4E7-2E7F33DF4A48}"/>
              </a:ext>
            </a:extLst>
          </p:cNvPr>
          <p:cNvSpPr>
            <a:spLocks noGrp="1"/>
          </p:cNvSpPr>
          <p:nvPr>
            <p:ph type="body" sz="half" idx="2" hasCustomPrompt="1"/>
          </p:nvPr>
        </p:nvSpPr>
        <p:spPr>
          <a:xfrm>
            <a:off x="456809" y="2057400"/>
            <a:ext cx="3932237" cy="911268"/>
          </a:xfrm>
        </p:spPr>
        <p:txBody>
          <a:bodyPr>
            <a:normAutofit/>
          </a:bodyPr>
          <a:lstStyle>
            <a:lvl1pPr marL="0" indent="0">
              <a:buNone/>
              <a:defRPr sz="2000" b="1">
                <a:solidFill>
                  <a:schemeClr val="bg1">
                    <a:lumMod val="50000"/>
                  </a:schemeClr>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Subtitile</a:t>
            </a:r>
            <a:endParaRPr lang="en-US" dirty="0"/>
          </a:p>
          <a:p>
            <a:pPr lvl="0"/>
            <a:r>
              <a:rPr lang="en-US" dirty="0"/>
              <a:t>2nd Line if needed</a:t>
            </a:r>
          </a:p>
        </p:txBody>
      </p:sp>
      <p:sp>
        <p:nvSpPr>
          <p:cNvPr id="2" name="Content Placeholder 3">
            <a:extLst>
              <a:ext uri="{FF2B5EF4-FFF2-40B4-BE49-F238E27FC236}">
                <a16:creationId xmlns:a16="http://schemas.microsoft.com/office/drawing/2014/main" id="{2BCE9F33-87D1-D9FD-A261-E19852109F10}"/>
              </a:ext>
            </a:extLst>
          </p:cNvPr>
          <p:cNvSpPr>
            <a:spLocks noGrp="1"/>
          </p:cNvSpPr>
          <p:nvPr>
            <p:ph sz="half" idx="15" hasCustomPrompt="1"/>
          </p:nvPr>
        </p:nvSpPr>
        <p:spPr>
          <a:xfrm>
            <a:off x="4969565" y="457200"/>
            <a:ext cx="6645402" cy="5204564"/>
          </a:xfrm>
        </p:spPr>
        <p:txBody>
          <a:bodyPr>
            <a:normAutofit/>
          </a:bodyPr>
          <a:lstStyle>
            <a:lvl1pPr marL="0" indent="0">
              <a:buNone/>
              <a:defRPr sz="20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p>
        </p:txBody>
      </p:sp>
    </p:spTree>
    <p:extLst>
      <p:ext uri="{BB962C8B-B14F-4D97-AF65-F5344CB8AC3E}">
        <p14:creationId xmlns:p14="http://schemas.microsoft.com/office/powerpoint/2010/main" val="87861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with Content and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005A-739D-F641-B063-96AE6CD8641D}"/>
              </a:ext>
            </a:extLst>
          </p:cNvPr>
          <p:cNvSpPr>
            <a:spLocks noGrp="1"/>
          </p:cNvSpPr>
          <p:nvPr>
            <p:ph type="title" hasCustomPrompt="1"/>
          </p:nvPr>
        </p:nvSpPr>
        <p:spPr>
          <a:xfrm>
            <a:off x="457200" y="457200"/>
            <a:ext cx="3932237" cy="1600200"/>
          </a:xfrm>
        </p:spPr>
        <p:txBody>
          <a:bodyPr anchor="b"/>
          <a:lstStyle>
            <a:lvl1pPr>
              <a:defRPr sz="3200"/>
            </a:lvl1pPr>
          </a:lstStyle>
          <a:p>
            <a:r>
              <a:rPr lang="en-US" dirty="0"/>
              <a:t>TITLE GOES HERE</a:t>
            </a:r>
            <a:br>
              <a:rPr lang="en-US" dirty="0"/>
            </a:br>
            <a:r>
              <a:rPr lang="en-US" dirty="0"/>
              <a:t>2nd LINE IF NEEDED</a:t>
            </a:r>
          </a:p>
        </p:txBody>
      </p:sp>
      <p:sp>
        <p:nvSpPr>
          <p:cNvPr id="4" name="Text Placeholder 3">
            <a:extLst>
              <a:ext uri="{FF2B5EF4-FFF2-40B4-BE49-F238E27FC236}">
                <a16:creationId xmlns:a16="http://schemas.microsoft.com/office/drawing/2014/main" id="{2A6D7EF4-D635-614B-527C-1E792715C246}"/>
              </a:ext>
            </a:extLst>
          </p:cNvPr>
          <p:cNvSpPr>
            <a:spLocks noGrp="1"/>
          </p:cNvSpPr>
          <p:nvPr>
            <p:ph type="body" sz="half" idx="2" hasCustomPrompt="1"/>
          </p:nvPr>
        </p:nvSpPr>
        <p:spPr>
          <a:xfrm>
            <a:off x="456809" y="2057400"/>
            <a:ext cx="3932237" cy="911268"/>
          </a:xfrm>
        </p:spPr>
        <p:txBody>
          <a:bodyPr>
            <a:normAutofit/>
          </a:bodyPr>
          <a:lstStyle>
            <a:lvl1pPr marL="0" indent="0">
              <a:buNone/>
              <a:defRPr sz="2000" b="1">
                <a:solidFill>
                  <a:schemeClr val="bg1">
                    <a:lumMod val="50000"/>
                  </a:schemeClr>
                </a:solidFill>
                <a:latin typeface="Century Schoolbook" panose="020406040505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Subtitile</a:t>
            </a:r>
            <a:endParaRPr lang="en-US" dirty="0"/>
          </a:p>
          <a:p>
            <a:pPr lvl="0"/>
            <a:r>
              <a:rPr lang="en-US" dirty="0"/>
              <a:t>2nd Line if needed</a:t>
            </a:r>
          </a:p>
        </p:txBody>
      </p:sp>
      <p:sp>
        <p:nvSpPr>
          <p:cNvPr id="9" name="Picture Placeholder 2">
            <a:extLst>
              <a:ext uri="{FF2B5EF4-FFF2-40B4-BE49-F238E27FC236}">
                <a16:creationId xmlns:a16="http://schemas.microsoft.com/office/drawing/2014/main" id="{98FB2C4F-AB02-44A5-56B6-B11E3B015CDD}"/>
              </a:ext>
            </a:extLst>
          </p:cNvPr>
          <p:cNvSpPr>
            <a:spLocks noGrp="1"/>
          </p:cNvSpPr>
          <p:nvPr>
            <p:ph type="pic" idx="1" hasCustomPrompt="1"/>
          </p:nvPr>
        </p:nvSpPr>
        <p:spPr>
          <a:xfrm>
            <a:off x="4496844" y="457199"/>
            <a:ext cx="7237957" cy="4440478"/>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10" name="Text Placeholder 3">
            <a:extLst>
              <a:ext uri="{FF2B5EF4-FFF2-40B4-BE49-F238E27FC236}">
                <a16:creationId xmlns:a16="http://schemas.microsoft.com/office/drawing/2014/main" id="{88C8BF57-CA4E-44E2-F5C1-11174EF97961}"/>
              </a:ext>
            </a:extLst>
          </p:cNvPr>
          <p:cNvSpPr>
            <a:spLocks noGrp="1"/>
          </p:cNvSpPr>
          <p:nvPr>
            <p:ph type="body" sz="half" idx="11" hasCustomPrompt="1"/>
          </p:nvPr>
        </p:nvSpPr>
        <p:spPr>
          <a:xfrm>
            <a:off x="4511457" y="5035462"/>
            <a:ext cx="7237956" cy="563671"/>
          </a:xfrm>
        </p:spPr>
        <p:txBody>
          <a:bodyPr>
            <a:normAutofit/>
          </a:bodyPr>
          <a:lstStyle>
            <a:lvl1pPr marL="0" indent="0" algn="l">
              <a:buNone/>
              <a:defRPr sz="1800" b="0" i="1"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a:t>
            </a:r>
          </a:p>
        </p:txBody>
      </p:sp>
      <p:sp>
        <p:nvSpPr>
          <p:cNvPr id="11" name="Text Placeholder 3">
            <a:extLst>
              <a:ext uri="{FF2B5EF4-FFF2-40B4-BE49-F238E27FC236}">
                <a16:creationId xmlns:a16="http://schemas.microsoft.com/office/drawing/2014/main" id="{780AA0FD-36EF-84C1-4D0A-53F4E5DBA89E}"/>
              </a:ext>
            </a:extLst>
          </p:cNvPr>
          <p:cNvSpPr>
            <a:spLocks noGrp="1"/>
          </p:cNvSpPr>
          <p:nvPr>
            <p:ph type="body" sz="half" idx="10" hasCustomPrompt="1"/>
          </p:nvPr>
        </p:nvSpPr>
        <p:spPr>
          <a:xfrm>
            <a:off x="457199" y="3038876"/>
            <a:ext cx="3931847" cy="2560258"/>
          </a:xfrm>
        </p:spPr>
        <p:txBody>
          <a:bodyPr>
            <a:normAutofit/>
          </a:bodyPr>
          <a:lstStyle>
            <a:lvl1pPr marL="0" indent="0">
              <a:buNone/>
              <a:defRPr sz="2000" b="0" i="0"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a:t>
            </a:r>
          </a:p>
        </p:txBody>
      </p:sp>
    </p:spTree>
    <p:extLst>
      <p:ext uri="{BB962C8B-B14F-4D97-AF65-F5344CB8AC3E}">
        <p14:creationId xmlns:p14="http://schemas.microsoft.com/office/powerpoint/2010/main" val="49068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1B8AEF-FE21-E2E6-CD67-4D54338986A3}"/>
              </a:ext>
            </a:extLst>
          </p:cNvPr>
          <p:cNvSpPr>
            <a:spLocks noGrp="1"/>
          </p:cNvSpPr>
          <p:nvPr>
            <p:ph type="pic" idx="1" hasCustomPrompt="1"/>
          </p:nvPr>
        </p:nvSpPr>
        <p:spPr>
          <a:xfrm>
            <a:off x="8170725" y="457199"/>
            <a:ext cx="3566160" cy="4377848"/>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5" name="Text Placeholder 3">
            <a:extLst>
              <a:ext uri="{FF2B5EF4-FFF2-40B4-BE49-F238E27FC236}">
                <a16:creationId xmlns:a16="http://schemas.microsoft.com/office/drawing/2014/main" id="{A14722E6-8C6B-91B5-F551-D996326AE9A1}"/>
              </a:ext>
            </a:extLst>
          </p:cNvPr>
          <p:cNvSpPr>
            <a:spLocks noGrp="1"/>
          </p:cNvSpPr>
          <p:nvPr>
            <p:ph type="body" sz="half" idx="11" hasCustomPrompt="1"/>
          </p:nvPr>
        </p:nvSpPr>
        <p:spPr>
          <a:xfrm>
            <a:off x="8186514" y="4985358"/>
            <a:ext cx="3566160" cy="864297"/>
          </a:xfrm>
        </p:spPr>
        <p:txBody>
          <a:bodyPr>
            <a:normAutofit/>
          </a:bodyPr>
          <a:lstStyle>
            <a:lvl1pPr marL="0" indent="0" algn="l">
              <a:buNone/>
              <a:defRPr sz="1800" b="0" i="1"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p:txBody>
      </p:sp>
      <p:sp>
        <p:nvSpPr>
          <p:cNvPr id="8" name="Picture Placeholder 2">
            <a:extLst>
              <a:ext uri="{FF2B5EF4-FFF2-40B4-BE49-F238E27FC236}">
                <a16:creationId xmlns:a16="http://schemas.microsoft.com/office/drawing/2014/main" id="{43060230-3465-03FC-98CF-791253386E26}"/>
              </a:ext>
            </a:extLst>
          </p:cNvPr>
          <p:cNvSpPr>
            <a:spLocks noGrp="1"/>
          </p:cNvSpPr>
          <p:nvPr>
            <p:ph type="pic" idx="12" hasCustomPrompt="1"/>
          </p:nvPr>
        </p:nvSpPr>
        <p:spPr>
          <a:xfrm>
            <a:off x="4320815" y="457199"/>
            <a:ext cx="3566160" cy="4377848"/>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9" name="Text Placeholder 3">
            <a:extLst>
              <a:ext uri="{FF2B5EF4-FFF2-40B4-BE49-F238E27FC236}">
                <a16:creationId xmlns:a16="http://schemas.microsoft.com/office/drawing/2014/main" id="{2E7CBB36-1DFD-70CB-EA31-C0D00477ED91}"/>
              </a:ext>
            </a:extLst>
          </p:cNvPr>
          <p:cNvSpPr>
            <a:spLocks noGrp="1"/>
          </p:cNvSpPr>
          <p:nvPr>
            <p:ph type="body" sz="half" idx="13" hasCustomPrompt="1"/>
          </p:nvPr>
        </p:nvSpPr>
        <p:spPr>
          <a:xfrm>
            <a:off x="4336604" y="4985358"/>
            <a:ext cx="3566160" cy="864297"/>
          </a:xfrm>
        </p:spPr>
        <p:txBody>
          <a:bodyPr>
            <a:normAutofit/>
          </a:bodyPr>
          <a:lstStyle>
            <a:lvl1pPr marL="0" indent="0" algn="l">
              <a:buNone/>
              <a:defRPr sz="1800" b="0" i="1"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p:txBody>
      </p:sp>
      <p:sp>
        <p:nvSpPr>
          <p:cNvPr id="7" name="Picture Placeholder 2">
            <a:extLst>
              <a:ext uri="{FF2B5EF4-FFF2-40B4-BE49-F238E27FC236}">
                <a16:creationId xmlns:a16="http://schemas.microsoft.com/office/drawing/2014/main" id="{3449E8B6-04B0-B83C-960D-BDBAB4381377}"/>
              </a:ext>
            </a:extLst>
          </p:cNvPr>
          <p:cNvSpPr>
            <a:spLocks noGrp="1"/>
          </p:cNvSpPr>
          <p:nvPr>
            <p:ph type="pic" idx="14" hasCustomPrompt="1"/>
          </p:nvPr>
        </p:nvSpPr>
        <p:spPr>
          <a:xfrm>
            <a:off x="455116" y="457199"/>
            <a:ext cx="3566160" cy="4377848"/>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10" name="Text Placeholder 3">
            <a:extLst>
              <a:ext uri="{FF2B5EF4-FFF2-40B4-BE49-F238E27FC236}">
                <a16:creationId xmlns:a16="http://schemas.microsoft.com/office/drawing/2014/main" id="{A1524AC7-0122-C57A-6A2A-1D1DBA31F306}"/>
              </a:ext>
            </a:extLst>
          </p:cNvPr>
          <p:cNvSpPr>
            <a:spLocks noGrp="1"/>
          </p:cNvSpPr>
          <p:nvPr>
            <p:ph type="body" sz="half" idx="15" hasCustomPrompt="1"/>
          </p:nvPr>
        </p:nvSpPr>
        <p:spPr>
          <a:xfrm>
            <a:off x="470905" y="4985358"/>
            <a:ext cx="3566160" cy="864297"/>
          </a:xfrm>
        </p:spPr>
        <p:txBody>
          <a:bodyPr>
            <a:normAutofit/>
          </a:bodyPr>
          <a:lstStyle>
            <a:lvl1pPr marL="0" indent="0" algn="l">
              <a:buNone/>
              <a:defRPr sz="1800" b="0" i="1"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173149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8BAC-37F6-D179-4AC7-600A07696D16}"/>
              </a:ext>
            </a:extLst>
          </p:cNvPr>
          <p:cNvSpPr>
            <a:spLocks noGrp="1"/>
          </p:cNvSpPr>
          <p:nvPr>
            <p:ph type="title" hasCustomPrompt="1"/>
          </p:nvPr>
        </p:nvSpPr>
        <p:spPr>
          <a:xfrm>
            <a:off x="4480560" y="457200"/>
            <a:ext cx="7254240" cy="770351"/>
          </a:xfrm>
        </p:spPr>
        <p:txBody>
          <a:bodyPr anchor="b" anchorCtr="0"/>
          <a:lstStyle/>
          <a:p>
            <a:r>
              <a:rPr lang="en-US" dirty="0"/>
              <a:t>TITLE HERE IMPACT ALL CAPS</a:t>
            </a:r>
          </a:p>
        </p:txBody>
      </p:sp>
      <p:sp>
        <p:nvSpPr>
          <p:cNvPr id="3" name="Content Placeholder 3">
            <a:extLst>
              <a:ext uri="{FF2B5EF4-FFF2-40B4-BE49-F238E27FC236}">
                <a16:creationId xmlns:a16="http://schemas.microsoft.com/office/drawing/2014/main" id="{78330FD5-6DD8-45B5-A7AC-F4EE14982D0D}"/>
              </a:ext>
            </a:extLst>
          </p:cNvPr>
          <p:cNvSpPr>
            <a:spLocks noGrp="1"/>
          </p:cNvSpPr>
          <p:nvPr>
            <p:ph sz="half" idx="2" hasCustomPrompt="1"/>
          </p:nvPr>
        </p:nvSpPr>
        <p:spPr>
          <a:xfrm>
            <a:off x="4480560" y="1825625"/>
            <a:ext cx="7254240" cy="3873717"/>
          </a:xfrm>
        </p:spPr>
        <p:txBody>
          <a:bodyPr>
            <a:normAutofit/>
          </a:bodyPr>
          <a:lstStyle>
            <a:lvl1pPr marL="0" indent="0">
              <a:buNone/>
              <a:defRPr sz="20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a:t>
            </a:r>
          </a:p>
        </p:txBody>
      </p:sp>
      <p:sp>
        <p:nvSpPr>
          <p:cNvPr id="4" name="Subtitle 2">
            <a:extLst>
              <a:ext uri="{FF2B5EF4-FFF2-40B4-BE49-F238E27FC236}">
                <a16:creationId xmlns:a16="http://schemas.microsoft.com/office/drawing/2014/main" id="{D9EFDC3D-71AE-2CF7-FDFD-F6CE0C639BDE}"/>
              </a:ext>
            </a:extLst>
          </p:cNvPr>
          <p:cNvSpPr>
            <a:spLocks noGrp="1"/>
          </p:cNvSpPr>
          <p:nvPr>
            <p:ph type="subTitle" idx="10" hasCustomPrompt="1"/>
          </p:nvPr>
        </p:nvSpPr>
        <p:spPr>
          <a:xfrm>
            <a:off x="4480560" y="1280160"/>
            <a:ext cx="7254240" cy="432149"/>
          </a:xfrm>
        </p:spPr>
        <p:txBody>
          <a:bodyPr/>
          <a:lstStyle>
            <a:lvl1pPr marL="0" indent="0" algn="l">
              <a:buNone/>
              <a:defRPr sz="2400" b="1">
                <a:solidFill>
                  <a:schemeClr val="bg1">
                    <a:lumMod val="50000"/>
                  </a:schemeClr>
                </a:solidFill>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Century Schoolbook Bold</a:t>
            </a:r>
          </a:p>
        </p:txBody>
      </p:sp>
      <p:sp>
        <p:nvSpPr>
          <p:cNvPr id="5" name="Picture Placeholder 2">
            <a:extLst>
              <a:ext uri="{FF2B5EF4-FFF2-40B4-BE49-F238E27FC236}">
                <a16:creationId xmlns:a16="http://schemas.microsoft.com/office/drawing/2014/main" id="{5547372C-B6E2-E374-7763-3B293656AA5D}"/>
              </a:ext>
            </a:extLst>
          </p:cNvPr>
          <p:cNvSpPr>
            <a:spLocks noGrp="1"/>
          </p:cNvSpPr>
          <p:nvPr>
            <p:ph type="pic" idx="1" hasCustomPrompt="1"/>
          </p:nvPr>
        </p:nvSpPr>
        <p:spPr>
          <a:xfrm>
            <a:off x="457200" y="457200"/>
            <a:ext cx="3865323" cy="4609579"/>
          </a:xfrm>
          <a:solidFill>
            <a:schemeClr val="accent3"/>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photo</a:t>
            </a:r>
          </a:p>
        </p:txBody>
      </p:sp>
      <p:sp>
        <p:nvSpPr>
          <p:cNvPr id="6" name="Text Placeholder 3">
            <a:extLst>
              <a:ext uri="{FF2B5EF4-FFF2-40B4-BE49-F238E27FC236}">
                <a16:creationId xmlns:a16="http://schemas.microsoft.com/office/drawing/2014/main" id="{AF752F34-AB93-5AF1-F1EC-8A7BD9C11781}"/>
              </a:ext>
            </a:extLst>
          </p:cNvPr>
          <p:cNvSpPr>
            <a:spLocks noGrp="1"/>
          </p:cNvSpPr>
          <p:nvPr>
            <p:ph type="body" sz="half" idx="11" hasCustomPrompt="1"/>
          </p:nvPr>
        </p:nvSpPr>
        <p:spPr>
          <a:xfrm>
            <a:off x="457200" y="5085567"/>
            <a:ext cx="3865323" cy="613775"/>
          </a:xfrm>
        </p:spPr>
        <p:txBody>
          <a:bodyPr>
            <a:normAutofit/>
          </a:bodyPr>
          <a:lstStyle>
            <a:lvl1pPr marL="0" indent="0" algn="l">
              <a:buNone/>
              <a:defRPr sz="1800" b="0" i="1" baseline="0">
                <a:solidFill>
                  <a:schemeClr val="tx1"/>
                </a:solidFill>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endParaRPr lang="en-US" dirty="0"/>
          </a:p>
        </p:txBody>
      </p:sp>
    </p:spTree>
    <p:extLst>
      <p:ext uri="{BB962C8B-B14F-4D97-AF65-F5344CB8AC3E}">
        <p14:creationId xmlns:p14="http://schemas.microsoft.com/office/powerpoint/2010/main" val="319258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96E0A065-CD90-3397-A251-E8D56D90F774}"/>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19F315DB-44F0-4713-E279-DBA4B7B07E56}"/>
              </a:ext>
            </a:extLst>
          </p:cNvPr>
          <p:cNvSpPr/>
          <p:nvPr userDrawn="1"/>
        </p:nvSpPr>
        <p:spPr>
          <a:xfrm>
            <a:off x="0" y="5943600"/>
            <a:ext cx="121920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09C9F84-D0BC-1434-6CFD-DA54D44CEF4F}"/>
              </a:ext>
            </a:extLst>
          </p:cNvPr>
          <p:cNvPicPr>
            <a:picLocks noChangeAspect="1"/>
          </p:cNvPicPr>
          <p:nvPr userDrawn="1"/>
        </p:nvPicPr>
        <p:blipFill>
          <a:blip r:embed="rId22"/>
          <a:stretch>
            <a:fillRect/>
          </a:stretch>
        </p:blipFill>
        <p:spPr>
          <a:xfrm>
            <a:off x="7213739" y="6004343"/>
            <a:ext cx="4602480" cy="867855"/>
          </a:xfrm>
          <a:prstGeom prst="rect">
            <a:avLst/>
          </a:prstGeom>
        </p:spPr>
      </p:pic>
      <p:sp>
        <p:nvSpPr>
          <p:cNvPr id="2" name="Title Placeholder 1">
            <a:extLst>
              <a:ext uri="{FF2B5EF4-FFF2-40B4-BE49-F238E27FC236}">
                <a16:creationId xmlns:a16="http://schemas.microsoft.com/office/drawing/2014/main" id="{7266A38F-7C1A-E2D1-F2F1-322F2EA98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03F549-603D-325E-210A-38CA6DB7586E}"/>
              </a:ext>
            </a:extLst>
          </p:cNvPr>
          <p:cNvSpPr>
            <a:spLocks noGrp="1"/>
          </p:cNvSpPr>
          <p:nvPr>
            <p:ph type="body" idx="1"/>
          </p:nvPr>
        </p:nvSpPr>
        <p:spPr>
          <a:xfrm>
            <a:off x="838200" y="1825625"/>
            <a:ext cx="10515600" cy="3981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E3F88D9F-FE69-7AE2-FF1B-61B5D4AB3D2E}"/>
              </a:ext>
            </a:extLst>
          </p:cNvPr>
          <p:cNvSpPr txBox="1"/>
          <p:nvPr userDrawn="1"/>
        </p:nvSpPr>
        <p:spPr>
          <a:xfrm>
            <a:off x="560184" y="6053201"/>
            <a:ext cx="6093372" cy="707886"/>
          </a:xfrm>
          <a:prstGeom prst="rect">
            <a:avLst/>
          </a:prstGeom>
          <a:noFill/>
        </p:spPr>
        <p:txBody>
          <a:bodyPr wrap="square">
            <a:spAutoFit/>
          </a:bodyPr>
          <a:lstStyle/>
          <a:p>
            <a:r>
              <a:rPr lang="en-US" sz="4000" dirty="0">
                <a:latin typeface="Impact" panose="020B0806030902050204" pitchFamily="34" charset="0"/>
              </a:rPr>
              <a:t>PUBLIC HEALTH</a:t>
            </a:r>
          </a:p>
        </p:txBody>
      </p:sp>
    </p:spTree>
    <p:extLst>
      <p:ext uri="{BB962C8B-B14F-4D97-AF65-F5344CB8AC3E}">
        <p14:creationId xmlns:p14="http://schemas.microsoft.com/office/powerpoint/2010/main" val="2368481216"/>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 id="2147484779" r:id="rId14"/>
    <p:sldLayoutId id="2147484780" r:id="rId15"/>
    <p:sldLayoutId id="2147484781" r:id="rId16"/>
    <p:sldLayoutId id="2147484782" r:id="rId17"/>
    <p:sldLayoutId id="2147484783" r:id="rId18"/>
    <p:sldLayoutId id="2147484784" r:id="rId19"/>
  </p:sldLayoutIdLst>
  <p:txStyles>
    <p:title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naaccr.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www.naaccr.org/icdo3/"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hyperlink" Target="https://seer.cancer.gov/cancerpathchart/products.html"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hyperlink" Target="mailto:lahf5p@health.Missouri.edu"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healthapps.dhss.mo.gov/MoPhims/MOPHIMSHome"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cdc.gov/cancer/uscs/"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s://gis.cdc.gov/Cancer/USCS/#/AtAGlanc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gis.cdc.gov/Cancer/USCS/#/AtAGlanc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facs.org/media/q4rnb3ck/store-2024-may-2023-final-05192023.pdf" TargetMode="External"/><Relationship Id="rId7" Type="http://schemas.openxmlformats.org/officeDocument/2006/relationships/hyperlink" Target="https://healthapps.dhss.mo.gov/MoPhims/MICAHome" TargetMode="External"/><Relationship Id="rId2" Type="http://schemas.openxmlformats.org/officeDocument/2006/relationships/hyperlink" Target="https://www.naaccr.org/" TargetMode="External"/><Relationship Id="rId1" Type="http://schemas.openxmlformats.org/officeDocument/2006/relationships/slideLayout" Target="../slideLayouts/slideLayout19.xml"/><Relationship Id="rId6" Type="http://schemas.openxmlformats.org/officeDocument/2006/relationships/hyperlink" Target="https://gis.cdc.gov/Cancer/USCS/#/AtAGlance/" TargetMode="External"/><Relationship Id="rId5" Type="http://schemas.openxmlformats.org/officeDocument/2006/relationships/hyperlink" Target="https://cancerregistry.missouri.edu/" TargetMode="External"/><Relationship Id="rId4" Type="http://schemas.openxmlformats.org/officeDocument/2006/relationships/hyperlink" Target="https://seer.cancer.gov/tools/solidtumo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B3C64-4D95-2389-2967-AE9EB0B9E6F5}"/>
              </a:ext>
            </a:extLst>
          </p:cNvPr>
          <p:cNvSpPr>
            <a:spLocks noGrp="1"/>
          </p:cNvSpPr>
          <p:nvPr>
            <p:ph type="title"/>
          </p:nvPr>
        </p:nvSpPr>
        <p:spPr>
          <a:xfrm>
            <a:off x="62144" y="457198"/>
            <a:ext cx="3595455" cy="1610362"/>
          </a:xfrm>
        </p:spPr>
        <p:txBody>
          <a:bodyPr>
            <a:normAutofit/>
          </a:bodyPr>
          <a:lstStyle/>
          <a:p>
            <a:pPr algn="ctr"/>
            <a:r>
              <a:rPr lang="en-US" dirty="0">
                <a:solidFill>
                  <a:srgbClr val="F1B82D"/>
                </a:solidFill>
              </a:rPr>
              <a:t>Missouri Cancer Registry and Research Center</a:t>
            </a:r>
          </a:p>
        </p:txBody>
      </p:sp>
      <p:sp>
        <p:nvSpPr>
          <p:cNvPr id="3" name="Text Placeholder 2">
            <a:extLst>
              <a:ext uri="{FF2B5EF4-FFF2-40B4-BE49-F238E27FC236}">
                <a16:creationId xmlns:a16="http://schemas.microsoft.com/office/drawing/2014/main" id="{46E7D763-8142-BC8E-3E2E-AD835F5D469D}"/>
              </a:ext>
            </a:extLst>
          </p:cNvPr>
          <p:cNvSpPr>
            <a:spLocks noGrp="1"/>
          </p:cNvSpPr>
          <p:nvPr>
            <p:ph type="body" sz="half" idx="2"/>
          </p:nvPr>
        </p:nvSpPr>
        <p:spPr>
          <a:xfrm>
            <a:off x="221941" y="2132556"/>
            <a:ext cx="3435657" cy="841463"/>
          </a:xfrm>
        </p:spPr>
        <p:txBody>
          <a:bodyPr>
            <a:normAutofit/>
          </a:bodyPr>
          <a:lstStyle/>
          <a:p>
            <a:pPr algn="ctr"/>
            <a:r>
              <a:rPr lang="en-US" dirty="0"/>
              <a:t>Department of Public Health</a:t>
            </a:r>
          </a:p>
          <a:p>
            <a:endParaRPr lang="en-US" dirty="0"/>
          </a:p>
        </p:txBody>
      </p:sp>
      <p:sp>
        <p:nvSpPr>
          <p:cNvPr id="5" name="Text Placeholder 4">
            <a:extLst>
              <a:ext uri="{FF2B5EF4-FFF2-40B4-BE49-F238E27FC236}">
                <a16:creationId xmlns:a16="http://schemas.microsoft.com/office/drawing/2014/main" id="{8D4642AC-BECD-7018-43D1-D08C3BB43E8C}"/>
              </a:ext>
            </a:extLst>
          </p:cNvPr>
          <p:cNvSpPr>
            <a:spLocks noGrp="1"/>
          </p:cNvSpPr>
          <p:nvPr>
            <p:ph type="body" sz="half" idx="10"/>
          </p:nvPr>
        </p:nvSpPr>
        <p:spPr>
          <a:xfrm>
            <a:off x="221941" y="3038876"/>
            <a:ext cx="3764133" cy="3474658"/>
          </a:xfrm>
        </p:spPr>
        <p:txBody>
          <a:bodyPr/>
          <a:lstStyle/>
          <a:p>
            <a:pPr algn="ctr">
              <a:lnSpc>
                <a:spcPct val="110000"/>
              </a:lnSpc>
              <a:spcBef>
                <a:spcPts val="0"/>
              </a:spcBef>
            </a:pPr>
            <a:endParaRPr lang="en-US" dirty="0"/>
          </a:p>
          <a:p>
            <a:pPr algn="ctr">
              <a:lnSpc>
                <a:spcPct val="110000"/>
              </a:lnSpc>
              <a:spcBef>
                <a:spcPts val="0"/>
              </a:spcBef>
            </a:pPr>
            <a:endParaRPr lang="en-US" dirty="0"/>
          </a:p>
          <a:p>
            <a:pPr algn="ctr">
              <a:lnSpc>
                <a:spcPct val="110000"/>
              </a:lnSpc>
              <a:spcBef>
                <a:spcPts val="0"/>
              </a:spcBef>
            </a:pPr>
            <a:endParaRPr lang="en-US" dirty="0"/>
          </a:p>
          <a:p>
            <a:pPr algn="ctr">
              <a:lnSpc>
                <a:spcPct val="110000"/>
              </a:lnSpc>
              <a:spcBef>
                <a:spcPts val="0"/>
              </a:spcBef>
            </a:pPr>
            <a:r>
              <a:rPr lang="en-US" dirty="0"/>
              <a:t>The ultimate goal of collecting </a:t>
            </a:r>
          </a:p>
          <a:p>
            <a:pPr algn="ctr">
              <a:lnSpc>
                <a:spcPct val="110000"/>
              </a:lnSpc>
              <a:spcBef>
                <a:spcPts val="0"/>
              </a:spcBef>
            </a:pPr>
            <a:r>
              <a:rPr lang="en-US" dirty="0"/>
              <a:t>cancer information is to prevent and control </a:t>
            </a:r>
          </a:p>
          <a:p>
            <a:pPr algn="ctr">
              <a:lnSpc>
                <a:spcPct val="110000"/>
              </a:lnSpc>
              <a:spcBef>
                <a:spcPts val="0"/>
              </a:spcBef>
            </a:pPr>
            <a:r>
              <a:rPr lang="en-US" dirty="0"/>
              <a:t>cancer and improve patient care.</a:t>
            </a:r>
          </a:p>
          <a:p>
            <a:endParaRPr lang="en-US" dirty="0"/>
          </a:p>
        </p:txBody>
      </p:sp>
      <p:pic>
        <p:nvPicPr>
          <p:cNvPr id="4" name="Picture 3">
            <a:extLst>
              <a:ext uri="{FF2B5EF4-FFF2-40B4-BE49-F238E27FC236}">
                <a16:creationId xmlns:a16="http://schemas.microsoft.com/office/drawing/2014/main" id="{32367E0E-8144-5200-6669-AB109E306AE6}"/>
              </a:ext>
            </a:extLst>
          </p:cNvPr>
          <p:cNvPicPr>
            <a:picLocks noChangeAspect="1"/>
          </p:cNvPicPr>
          <p:nvPr/>
        </p:nvPicPr>
        <p:blipFill>
          <a:blip r:embed="rId3"/>
          <a:stretch>
            <a:fillRect/>
          </a:stretch>
        </p:blipFill>
        <p:spPr>
          <a:xfrm>
            <a:off x="4305549" y="457198"/>
            <a:ext cx="7664510" cy="4700728"/>
          </a:xfrm>
          <a:prstGeom prst="rect">
            <a:avLst/>
          </a:prstGeom>
        </p:spPr>
      </p:pic>
    </p:spTree>
    <p:extLst>
      <p:ext uri="{BB962C8B-B14F-4D97-AF65-F5344CB8AC3E}">
        <p14:creationId xmlns:p14="http://schemas.microsoft.com/office/powerpoint/2010/main" val="565066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BC57-309D-B721-B7C1-C6C2F168964E}"/>
              </a:ext>
            </a:extLst>
          </p:cNvPr>
          <p:cNvSpPr>
            <a:spLocks noGrp="1"/>
          </p:cNvSpPr>
          <p:nvPr>
            <p:ph type="title"/>
          </p:nvPr>
        </p:nvSpPr>
        <p:spPr>
          <a:xfrm>
            <a:off x="4480560" y="130630"/>
            <a:ext cx="7254240" cy="1328056"/>
          </a:xfrm>
        </p:spPr>
        <p:txBody>
          <a:bodyPr anchor="b">
            <a:normAutofit/>
          </a:bodyPr>
          <a:lstStyle/>
          <a:p>
            <a:r>
              <a:rPr lang="en-US" sz="4000" dirty="0"/>
              <a:t>Abstracting Cases – Adding More to the Mix</a:t>
            </a:r>
          </a:p>
        </p:txBody>
      </p:sp>
      <p:sp>
        <p:nvSpPr>
          <p:cNvPr id="3" name="Content Placeholder 2">
            <a:extLst>
              <a:ext uri="{FF2B5EF4-FFF2-40B4-BE49-F238E27FC236}">
                <a16:creationId xmlns:a16="http://schemas.microsoft.com/office/drawing/2014/main" id="{A95F8D98-733A-EC85-0FEA-3DD173C1AD67}"/>
              </a:ext>
            </a:extLst>
          </p:cNvPr>
          <p:cNvSpPr>
            <a:spLocks noGrp="1"/>
          </p:cNvSpPr>
          <p:nvPr>
            <p:ph sz="half" idx="2"/>
          </p:nvPr>
        </p:nvSpPr>
        <p:spPr>
          <a:xfrm>
            <a:off x="4480560" y="1458687"/>
            <a:ext cx="7254240" cy="4240656"/>
          </a:xfrm>
        </p:spPr>
        <p:txBody>
          <a:bodyPr>
            <a:normAutofit/>
          </a:bodyPr>
          <a:lstStyle/>
          <a:p>
            <a:r>
              <a:rPr lang="en-US" sz="2400" dirty="0"/>
              <a:t>MCR discontinued upgrading the Abstract Plus program at the end of 2022.</a:t>
            </a:r>
          </a:p>
          <a:p>
            <a:r>
              <a:rPr lang="en-US" sz="2400" dirty="0"/>
              <a:t>Web Plus, which is our internet-based program, is now used for low volume facility reporting.</a:t>
            </a:r>
          </a:p>
          <a:p>
            <a:r>
              <a:rPr lang="en-US" sz="2400" dirty="0"/>
              <a:t>MCR Successfully converted</a:t>
            </a:r>
            <a:r>
              <a:rPr lang="en-US" sz="2400" dirty="0">
                <a:highlight>
                  <a:srgbClr val="FCFFFF"/>
                </a:highlight>
              </a:rPr>
              <a:t> </a:t>
            </a:r>
            <a:r>
              <a:rPr lang="en-US" sz="2400" dirty="0"/>
              <a:t>twenty</a:t>
            </a:r>
            <a:r>
              <a:rPr lang="en-US" sz="2400" dirty="0">
                <a:highlight>
                  <a:srgbClr val="FCFFFF"/>
                </a:highlight>
              </a:rPr>
              <a:t> </a:t>
            </a:r>
            <a:r>
              <a:rPr lang="en-US" sz="2400" dirty="0"/>
              <a:t>reporters to using Web Plus for Case Abstraction.</a:t>
            </a:r>
          </a:p>
          <a:p>
            <a:r>
              <a:rPr lang="en-US" sz="2400" dirty="0"/>
              <a:t>MCR onboarded 5  Physician groups, 2 Oncology centers, and other facilities in 2023-2024.</a:t>
            </a:r>
          </a:p>
          <a:p>
            <a:r>
              <a:rPr lang="en-US" sz="2400" dirty="0"/>
              <a:t>All facilities will be required to submit cases electronically by the end of 2027.</a:t>
            </a:r>
          </a:p>
          <a:p>
            <a:endParaRPr lang="en-US" dirty="0"/>
          </a:p>
        </p:txBody>
      </p:sp>
      <p:pic>
        <p:nvPicPr>
          <p:cNvPr id="5" name="Picture 4" descr="Green leafy vegetables on the table">
            <a:extLst>
              <a:ext uri="{FF2B5EF4-FFF2-40B4-BE49-F238E27FC236}">
                <a16:creationId xmlns:a16="http://schemas.microsoft.com/office/drawing/2014/main" id="{58F92DF8-880C-D30E-5176-EBEA9B09383C}"/>
              </a:ext>
            </a:extLst>
          </p:cNvPr>
          <p:cNvPicPr>
            <a:picLocks noChangeAspect="1"/>
          </p:cNvPicPr>
          <p:nvPr/>
        </p:nvPicPr>
        <p:blipFill>
          <a:blip r:embed="rId3" cstate="print">
            <a:extLst>
              <a:ext uri="{28A0092B-C50C-407E-A947-70E740481C1C}">
                <a14:useLocalDpi xmlns:a14="http://schemas.microsoft.com/office/drawing/2010/main" val="0"/>
              </a:ext>
            </a:extLst>
          </a:blip>
          <a:srcRect l="12233" r="38596" b="3"/>
          <a:stretch/>
        </p:blipFill>
        <p:spPr>
          <a:xfrm>
            <a:off x="457200" y="457200"/>
            <a:ext cx="3200399" cy="5573486"/>
          </a:xfrm>
          <a:prstGeom prst="rect">
            <a:avLst/>
          </a:prstGeom>
          <a:noFill/>
        </p:spPr>
      </p:pic>
    </p:spTree>
    <p:extLst>
      <p:ext uri="{BB962C8B-B14F-4D97-AF65-F5344CB8AC3E}">
        <p14:creationId xmlns:p14="http://schemas.microsoft.com/office/powerpoint/2010/main" val="300482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A29C-255E-F085-6ACE-13A9C1971F4A}"/>
              </a:ext>
            </a:extLst>
          </p:cNvPr>
          <p:cNvSpPr>
            <a:spLocks noGrp="1"/>
          </p:cNvSpPr>
          <p:nvPr>
            <p:ph type="title"/>
          </p:nvPr>
        </p:nvSpPr>
        <p:spPr>
          <a:xfrm>
            <a:off x="457200" y="457200"/>
            <a:ext cx="7254240" cy="770351"/>
          </a:xfrm>
        </p:spPr>
        <p:txBody>
          <a:bodyPr anchor="b">
            <a:normAutofit fontScale="90000"/>
          </a:bodyPr>
          <a:lstStyle/>
          <a:p>
            <a:r>
              <a:rPr lang="en-US" dirty="0"/>
              <a:t>Digging Deep for Incidence Data</a:t>
            </a:r>
          </a:p>
        </p:txBody>
      </p:sp>
      <p:sp>
        <p:nvSpPr>
          <p:cNvPr id="3" name="Content Placeholder 2">
            <a:extLst>
              <a:ext uri="{FF2B5EF4-FFF2-40B4-BE49-F238E27FC236}">
                <a16:creationId xmlns:a16="http://schemas.microsoft.com/office/drawing/2014/main" id="{491F2E8E-EC33-B8B6-B3D8-96DABB6BD606}"/>
              </a:ext>
            </a:extLst>
          </p:cNvPr>
          <p:cNvSpPr>
            <a:spLocks noGrp="1"/>
          </p:cNvSpPr>
          <p:nvPr>
            <p:ph sz="half" idx="2"/>
          </p:nvPr>
        </p:nvSpPr>
        <p:spPr>
          <a:xfrm>
            <a:off x="457200" y="1227551"/>
            <a:ext cx="7254240" cy="4296427"/>
          </a:xfrm>
        </p:spPr>
        <p:txBody>
          <a:bodyPr>
            <a:normAutofit/>
          </a:bodyPr>
          <a:lstStyle/>
          <a:p>
            <a:r>
              <a:rPr lang="en-US" sz="2200" dirty="0"/>
              <a:t>All path labs must abide by the same reporting requirements as other types of health care facilities.</a:t>
            </a:r>
          </a:p>
          <a:p>
            <a:r>
              <a:rPr lang="en-US" sz="2200" dirty="0"/>
              <a:t>Path lab information is imported daily into MCR’s </a:t>
            </a:r>
            <a:r>
              <a:rPr lang="en-US" sz="2200" dirty="0" err="1"/>
              <a:t>eMarc</a:t>
            </a:r>
            <a:r>
              <a:rPr lang="en-US" sz="2200" dirty="0"/>
              <a:t> path lab software.  Information is not equivalent to a full abstract.</a:t>
            </a:r>
          </a:p>
          <a:p>
            <a:r>
              <a:rPr lang="en-US" sz="2200" dirty="0"/>
              <a:t>MCR team has successfully imported over 700 path lab cases that were not reported otherwise by adding default data and case cleaning using Python.</a:t>
            </a:r>
          </a:p>
          <a:p>
            <a:r>
              <a:rPr lang="en-US" sz="2200" dirty="0"/>
              <a:t>Examples include:</a:t>
            </a:r>
          </a:p>
          <a:p>
            <a:pPr lvl="1"/>
            <a:r>
              <a:rPr lang="en-US" sz="2200" dirty="0"/>
              <a:t>Surveillance only prostate cases, melanoma cases, etc. </a:t>
            </a:r>
          </a:p>
          <a:p>
            <a:pPr lvl="1"/>
            <a:r>
              <a:rPr lang="en-US" sz="2200" dirty="0"/>
              <a:t>Process identifies non-reporters</a:t>
            </a:r>
          </a:p>
          <a:p>
            <a:endParaRPr lang="en-US" dirty="0"/>
          </a:p>
        </p:txBody>
      </p:sp>
      <p:pic>
        <p:nvPicPr>
          <p:cNvPr id="11" name="Picture 10" descr="Pile of carrots with tops">
            <a:extLst>
              <a:ext uri="{FF2B5EF4-FFF2-40B4-BE49-F238E27FC236}">
                <a16:creationId xmlns:a16="http://schemas.microsoft.com/office/drawing/2014/main" id="{7C5DFA8B-F419-4D78-25C2-7D9D0B2335F2}"/>
              </a:ext>
            </a:extLst>
          </p:cNvPr>
          <p:cNvPicPr>
            <a:picLocks noChangeAspect="1"/>
          </p:cNvPicPr>
          <p:nvPr/>
        </p:nvPicPr>
        <p:blipFill>
          <a:blip r:embed="rId3" cstate="print">
            <a:extLst>
              <a:ext uri="{28A0092B-C50C-407E-A947-70E740481C1C}">
                <a14:useLocalDpi xmlns:a14="http://schemas.microsoft.com/office/drawing/2010/main" val="0"/>
              </a:ext>
            </a:extLst>
          </a:blip>
          <a:srcRect l="21045" r="28033" b="2"/>
          <a:stretch/>
        </p:blipFill>
        <p:spPr>
          <a:xfrm>
            <a:off x="7869477" y="457200"/>
            <a:ext cx="3865323" cy="5066778"/>
          </a:xfrm>
          <a:prstGeom prst="rect">
            <a:avLst/>
          </a:prstGeom>
          <a:noFill/>
        </p:spPr>
      </p:pic>
    </p:spTree>
    <p:extLst>
      <p:ext uri="{BB962C8B-B14F-4D97-AF65-F5344CB8AC3E}">
        <p14:creationId xmlns:p14="http://schemas.microsoft.com/office/powerpoint/2010/main" val="3846978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60061-628F-1C6A-F141-A443922C784D}"/>
              </a:ext>
            </a:extLst>
          </p:cNvPr>
          <p:cNvSpPr>
            <a:spLocks noGrp="1"/>
          </p:cNvSpPr>
          <p:nvPr>
            <p:ph type="title"/>
          </p:nvPr>
        </p:nvSpPr>
        <p:spPr/>
        <p:txBody>
          <a:bodyPr/>
          <a:lstStyle/>
          <a:p>
            <a:r>
              <a:rPr lang="en-US" dirty="0"/>
              <a:t>Death Clearance  - Cleaning Up</a:t>
            </a:r>
          </a:p>
        </p:txBody>
      </p:sp>
      <p:sp>
        <p:nvSpPr>
          <p:cNvPr id="3" name="Content Placeholder 2">
            <a:extLst>
              <a:ext uri="{FF2B5EF4-FFF2-40B4-BE49-F238E27FC236}">
                <a16:creationId xmlns:a16="http://schemas.microsoft.com/office/drawing/2014/main" id="{CDF18297-B0E1-9928-DC7C-04CB2CBA31A4}"/>
              </a:ext>
            </a:extLst>
          </p:cNvPr>
          <p:cNvSpPr>
            <a:spLocks noGrp="1"/>
          </p:cNvSpPr>
          <p:nvPr>
            <p:ph idx="1"/>
          </p:nvPr>
        </p:nvSpPr>
        <p:spPr>
          <a:xfrm>
            <a:off x="838200" y="1587062"/>
            <a:ext cx="10515600" cy="4220013"/>
          </a:xfrm>
        </p:spPr>
        <p:txBody>
          <a:bodyPr>
            <a:normAutofit/>
          </a:bodyPr>
          <a:lstStyle/>
          <a:p>
            <a:pPr marL="457200" marR="0" lvl="0" indent="-45720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62F33"/>
                </a:solidFill>
                <a:effectLst/>
                <a:uLnTx/>
                <a:uFillTx/>
                <a:latin typeface="+mn-lt"/>
                <a:ea typeface="+mn-ea"/>
                <a:cs typeface="+mn-cs"/>
              </a:rPr>
              <a:t>Process of matching registered deaths in a population against the cancer registry database</a:t>
            </a:r>
          </a:p>
          <a:p>
            <a:pPr marL="457200" marR="0" lvl="0" indent="-45720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62F33"/>
                </a:solidFill>
                <a:effectLst/>
                <a:uLnTx/>
                <a:uFillTx/>
                <a:latin typeface="+mn-lt"/>
                <a:ea typeface="+mn-ea"/>
                <a:cs typeface="+mn-cs"/>
              </a:rPr>
              <a:t>Improve registry data quality and completeness with use of official mortality files and death certificates to update cases with death information and identify previously unreported cases</a:t>
            </a:r>
          </a:p>
          <a:p>
            <a:pPr marL="457200" marR="0" lvl="0" indent="-45720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62F33"/>
                </a:solidFill>
                <a:effectLst/>
                <a:uLnTx/>
                <a:uFillTx/>
                <a:latin typeface="+mn-lt"/>
                <a:ea typeface="+mn-ea"/>
                <a:cs typeface="+mn-cs"/>
              </a:rPr>
              <a:t>Used as a measure for data quality by national standard setters (NAACCR, CDC and SEER)</a:t>
            </a:r>
            <a:endParaRPr kumimoji="0" lang="en-US" sz="2400" b="0" i="0" u="none" strike="noStrike" kern="1200" cap="none" spc="0" normalizeH="0" baseline="0" noProof="0" dirty="0">
              <a:ln>
                <a:noFill/>
              </a:ln>
              <a:solidFill>
                <a:srgbClr val="162F33"/>
              </a:solidFill>
              <a:effectLst/>
              <a:uLnTx/>
              <a:uFillTx/>
              <a:latin typeface="+mn-lt"/>
              <a:ea typeface="+mn-ea"/>
              <a:cs typeface="+mn-cs"/>
            </a:endParaRPr>
          </a:p>
          <a:p>
            <a:pPr marL="457200" marR="0" lvl="0" indent="-45720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62F33"/>
                </a:solidFill>
                <a:effectLst/>
                <a:uLnTx/>
                <a:uFillTx/>
                <a:latin typeface="+mn-lt"/>
                <a:ea typeface="+mn-ea"/>
                <a:cs typeface="+mn-cs"/>
              </a:rPr>
              <a:t>Follow guidelines per the NAACCR Death Clearance Manual: Minimum Requirements and Best Practices for Conducting Death Clearance</a:t>
            </a:r>
          </a:p>
          <a:p>
            <a:endParaRPr lang="en-US" dirty="0"/>
          </a:p>
        </p:txBody>
      </p:sp>
    </p:spTree>
    <p:extLst>
      <p:ext uri="{BB962C8B-B14F-4D97-AF65-F5344CB8AC3E}">
        <p14:creationId xmlns:p14="http://schemas.microsoft.com/office/powerpoint/2010/main" val="3658940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1A9F-C9CB-63CD-0ED0-AE10017306C1}"/>
              </a:ext>
            </a:extLst>
          </p:cNvPr>
          <p:cNvSpPr>
            <a:spLocks noGrp="1"/>
          </p:cNvSpPr>
          <p:nvPr>
            <p:ph type="title"/>
          </p:nvPr>
        </p:nvSpPr>
        <p:spPr/>
        <p:txBody>
          <a:bodyPr/>
          <a:lstStyle/>
          <a:p>
            <a:r>
              <a:rPr lang="en-US" dirty="0"/>
              <a:t>Death Clearance Process</a:t>
            </a:r>
          </a:p>
        </p:txBody>
      </p:sp>
      <p:sp>
        <p:nvSpPr>
          <p:cNvPr id="3" name="Content Placeholder 2">
            <a:extLst>
              <a:ext uri="{FF2B5EF4-FFF2-40B4-BE49-F238E27FC236}">
                <a16:creationId xmlns:a16="http://schemas.microsoft.com/office/drawing/2014/main" id="{3A7D5AAC-FC45-7F89-E78F-80A03B435276}"/>
              </a:ext>
            </a:extLst>
          </p:cNvPr>
          <p:cNvSpPr>
            <a:spLocks noGrp="1"/>
          </p:cNvSpPr>
          <p:nvPr>
            <p:ph idx="1"/>
          </p:nvPr>
        </p:nvSpPr>
        <p:spPr>
          <a:xfrm>
            <a:off x="838200" y="1418898"/>
            <a:ext cx="10515600" cy="4388178"/>
          </a:xfrm>
        </p:spPr>
        <p:txBody>
          <a:bodyPr>
            <a:normAutofit fontScale="70000" lnSpcReduction="20000"/>
          </a:bodyPr>
          <a:lstStyle/>
          <a:p>
            <a:pPr marL="0" marR="0" lvl="0" indent="0" algn="l" defTabSz="914400" rtl="0" eaLnBrk="1" fontAlgn="auto" latinLnBrk="0" hangingPunct="1">
              <a:lnSpc>
                <a:spcPct val="85000"/>
              </a:lnSpc>
              <a:spcBef>
                <a:spcPts val="1300"/>
              </a:spcBef>
              <a:spcAft>
                <a:spcPts val="0"/>
              </a:spcAft>
              <a:buClrTx/>
              <a:buSzTx/>
              <a:buNone/>
              <a:tabLst/>
              <a:defRPr/>
            </a:pPr>
            <a:r>
              <a:rPr kumimoji="0" lang="en-US" sz="3800" b="0" i="0" u="none" strike="noStrike" kern="1200" cap="none" spc="0" normalizeH="0" baseline="0" noProof="0" dirty="0">
                <a:ln>
                  <a:noFill/>
                </a:ln>
                <a:effectLst/>
                <a:uLnTx/>
                <a:uFillTx/>
                <a:latin typeface="+mn-lt"/>
                <a:ea typeface="+mn-ea"/>
                <a:cs typeface="+mn-cs"/>
              </a:rPr>
              <a:t>Death Clearance Match: Deaths from the official state mortality file are linked to MCR database to identify records that match and those that do not match. Each patient match is updated with death and other relevant data.</a:t>
            </a:r>
          </a:p>
          <a:p>
            <a:pPr marL="0" marR="0" lvl="0" indent="0" algn="l" defTabSz="914400" rtl="0" eaLnBrk="1" fontAlgn="auto" latinLnBrk="0" hangingPunct="1">
              <a:lnSpc>
                <a:spcPct val="85000"/>
              </a:lnSpc>
              <a:spcBef>
                <a:spcPts val="1300"/>
              </a:spcBef>
              <a:spcAft>
                <a:spcPts val="0"/>
              </a:spcAft>
              <a:buClrTx/>
              <a:buSzTx/>
              <a:buNone/>
              <a:tabLst/>
              <a:defRPr/>
            </a:pPr>
            <a:r>
              <a:rPr kumimoji="0" lang="en-US" sz="3800" b="0" i="0" u="none" strike="noStrike" kern="1200" cap="none" spc="0" normalizeH="0" baseline="0" noProof="0" dirty="0">
                <a:ln>
                  <a:noFill/>
                </a:ln>
                <a:effectLst/>
                <a:uLnTx/>
                <a:uFillTx/>
                <a:latin typeface="+mn-lt"/>
                <a:ea typeface="+mn-ea"/>
                <a:cs typeface="+mn-cs"/>
              </a:rPr>
              <a:t>Death Clearance Follow back: For records with a cancer diagnosis that did not match the MCR database at the patient level, the registry must conduct an investigation.</a:t>
            </a:r>
          </a:p>
          <a:p>
            <a:pPr marL="1371600" marR="0" lvl="2" indent="-457200" algn="l" defTabSz="914400" rtl="0" eaLnBrk="1" fontAlgn="auto" latinLnBrk="0" hangingPunct="1">
              <a:lnSpc>
                <a:spcPct val="85000"/>
              </a:lnSpc>
              <a:spcBef>
                <a:spcPts val="600"/>
              </a:spcBef>
              <a:spcAft>
                <a:spcPts val="0"/>
              </a:spcAft>
              <a:buClrTx/>
              <a:buSzTx/>
              <a:buFont typeface="Arial" panose="020B0604020202020204" pitchFamily="34" charset="0"/>
              <a:buChar char="•"/>
              <a:tabLst/>
              <a:defRPr/>
            </a:pPr>
            <a:r>
              <a:rPr kumimoji="0" lang="en-US" sz="3800" b="0" i="1" u="none" strike="noStrike" kern="1200" cap="none" spc="0" normalizeH="0" baseline="0" noProof="0" dirty="0">
                <a:ln>
                  <a:noFill/>
                </a:ln>
                <a:effectLst/>
                <a:uLnTx/>
                <a:uFillTx/>
                <a:latin typeface="+mn-lt"/>
                <a:ea typeface="+mn-ea"/>
                <a:cs typeface="+mn-cs"/>
              </a:rPr>
              <a:t>Contact facilities for information confirming a reportable cancer diagnosis or potential missed case that will be completed and submitted to MCR</a:t>
            </a:r>
          </a:p>
          <a:p>
            <a:pPr marL="914400" marR="0" lvl="2" indent="0" algn="l" defTabSz="914400" rtl="0" eaLnBrk="1" fontAlgn="auto" latinLnBrk="0" hangingPunct="1">
              <a:lnSpc>
                <a:spcPct val="85000"/>
              </a:lnSpc>
              <a:spcBef>
                <a:spcPts val="600"/>
              </a:spcBef>
              <a:spcAft>
                <a:spcPts val="0"/>
              </a:spcAft>
              <a:buClrTx/>
              <a:buSzTx/>
              <a:buFont typeface="Arial" pitchFamily="34" charset="0"/>
              <a:buNone/>
              <a:tabLst/>
              <a:defRPr/>
            </a:pPr>
            <a:endParaRPr kumimoji="0" lang="en-US" sz="3800" b="0" i="1" u="none" strike="noStrike" kern="1200" cap="none" spc="0" normalizeH="0" baseline="0" noProof="0" dirty="0">
              <a:ln>
                <a:noFill/>
              </a:ln>
              <a:effectLst/>
              <a:uLnTx/>
              <a:uFillTx/>
              <a:latin typeface="+mn-lt"/>
              <a:ea typeface="+mn-ea"/>
              <a:cs typeface="+mn-cs"/>
            </a:endParaRPr>
          </a:p>
          <a:p>
            <a:pPr marL="1371600" marR="0" lvl="2" indent="-457200" algn="l" defTabSz="914400" rtl="0" eaLnBrk="1" fontAlgn="auto" latinLnBrk="0" hangingPunct="1">
              <a:lnSpc>
                <a:spcPct val="85000"/>
              </a:lnSpc>
              <a:spcBef>
                <a:spcPts val="600"/>
              </a:spcBef>
              <a:spcAft>
                <a:spcPts val="0"/>
              </a:spcAft>
              <a:buClrTx/>
              <a:buSzTx/>
              <a:buFont typeface="Arial" panose="020B0604020202020204" pitchFamily="34" charset="0"/>
              <a:buChar char="•"/>
              <a:tabLst/>
              <a:defRPr/>
            </a:pPr>
            <a:r>
              <a:rPr kumimoji="0" lang="en-US" sz="3800" b="0" i="1" u="none" strike="noStrike" kern="1200" cap="none" spc="0" normalizeH="0" baseline="0" noProof="0" dirty="0">
                <a:ln>
                  <a:noFill/>
                </a:ln>
                <a:effectLst/>
                <a:uLnTx/>
                <a:uFillTx/>
                <a:latin typeface="+mn-lt"/>
                <a:ea typeface="+mn-ea"/>
                <a:cs typeface="+mn-cs"/>
              </a:rPr>
              <a:t>If no information other than the death certificate is found, the case will remain in the registry data base as a Death Clearance Only (DCO) case</a:t>
            </a:r>
          </a:p>
          <a:p>
            <a:endParaRPr lang="en-US" dirty="0"/>
          </a:p>
        </p:txBody>
      </p:sp>
    </p:spTree>
    <p:extLst>
      <p:ext uri="{BB962C8B-B14F-4D97-AF65-F5344CB8AC3E}">
        <p14:creationId xmlns:p14="http://schemas.microsoft.com/office/powerpoint/2010/main" val="489702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F8C0-094E-9EA5-C8B4-35F08CD9E3E4}"/>
              </a:ext>
            </a:extLst>
          </p:cNvPr>
          <p:cNvSpPr>
            <a:spLocks noGrp="1"/>
          </p:cNvSpPr>
          <p:nvPr>
            <p:ph type="title"/>
          </p:nvPr>
        </p:nvSpPr>
        <p:spPr>
          <a:xfrm>
            <a:off x="457200" y="457200"/>
            <a:ext cx="7254240" cy="770351"/>
          </a:xfrm>
        </p:spPr>
        <p:txBody>
          <a:bodyPr vert="horz" lIns="91440" tIns="45720" rIns="91440" bIns="45720" rtlCol="0" anchor="b" anchorCtr="0">
            <a:normAutofit/>
          </a:bodyPr>
          <a:lstStyle/>
          <a:p>
            <a:r>
              <a:rPr kumimoji="0" lang="en-US" i="0" strike="noStrike" kern="1200" cap="none" spc="-120" normalizeH="0" baseline="0" noProof="0">
                <a:ln>
                  <a:noFill/>
                </a:ln>
                <a:effectLst/>
                <a:uLnTx/>
                <a:uFillTx/>
                <a:latin typeface="Impact" panose="020B0806030902050204" pitchFamily="34" charset="0"/>
                <a:ea typeface="+mj-ea"/>
                <a:cs typeface="+mj-cs"/>
              </a:rPr>
              <a:t>NPCR Standard Status Report</a:t>
            </a:r>
            <a:endParaRPr lang="en-US" kern="1200">
              <a:latin typeface="Impact" panose="020B0806030902050204" pitchFamily="34" charset="0"/>
              <a:ea typeface="+mj-ea"/>
              <a:cs typeface="+mj-cs"/>
            </a:endParaRPr>
          </a:p>
        </p:txBody>
      </p:sp>
      <p:sp>
        <p:nvSpPr>
          <p:cNvPr id="8" name="TextBox 7">
            <a:extLst>
              <a:ext uri="{FF2B5EF4-FFF2-40B4-BE49-F238E27FC236}">
                <a16:creationId xmlns:a16="http://schemas.microsoft.com/office/drawing/2014/main" id="{33C84EFC-E58A-161C-ED57-DCE27996CBD9}"/>
              </a:ext>
            </a:extLst>
          </p:cNvPr>
          <p:cNvSpPr txBox="1"/>
          <p:nvPr/>
        </p:nvSpPr>
        <p:spPr>
          <a:xfrm>
            <a:off x="457200" y="1280160"/>
            <a:ext cx="7254240" cy="432149"/>
          </a:xfrm>
          <a:prstGeom prst="rect">
            <a:avLst/>
          </a:prstGeom>
        </p:spPr>
        <p:txBody>
          <a:bodyPr vert="horz" lIns="91440" tIns="45720" rIns="91440" bIns="45720" rtlCol="0">
            <a:normAutofit/>
          </a:bodyPr>
          <a:lstStyle/>
          <a:p>
            <a:pPr defTabSz="914400">
              <a:lnSpc>
                <a:spcPct val="90000"/>
              </a:lnSpc>
              <a:spcBef>
                <a:spcPts val="1000"/>
              </a:spcBef>
            </a:pPr>
            <a:r>
              <a:rPr kumimoji="0" lang="en-US" sz="1100" b="1" i="1" u="none" strike="noStrike" kern="1200" cap="none" spc="0" normalizeH="0" baseline="0" noProof="0">
                <a:ln>
                  <a:noFill/>
                </a:ln>
                <a:solidFill>
                  <a:schemeClr val="bg1">
                    <a:lumMod val="50000"/>
                  </a:schemeClr>
                </a:solidFill>
                <a:effectLst/>
                <a:uLnTx/>
                <a:uFillTx/>
                <a:latin typeface="Century Schoolbook" panose="02040604050505020304" pitchFamily="18" charset="0"/>
                <a:ea typeface="+mn-ea"/>
                <a:cs typeface="+mn-cs"/>
              </a:rPr>
              <a:t>*NPCR National Quality Standard for percentage of death clearance only cases </a:t>
            </a:r>
            <a:r>
              <a:rPr kumimoji="0" lang="en-US" sz="1100" b="1" i="1" u="sng" strike="noStrike" kern="1200" cap="none" spc="0" normalizeH="0" baseline="0" noProof="0">
                <a:ln>
                  <a:noFill/>
                </a:ln>
                <a:solidFill>
                  <a:schemeClr val="bg1">
                    <a:lumMod val="50000"/>
                  </a:schemeClr>
                </a:solidFill>
                <a:effectLst/>
                <a:uLnTx/>
                <a:uFillTx/>
                <a:latin typeface="Century Schoolbook" panose="02040604050505020304" pitchFamily="18" charset="0"/>
                <a:ea typeface="+mn-ea"/>
                <a:cs typeface="+mn-cs"/>
              </a:rPr>
              <a:t>&lt; </a:t>
            </a:r>
            <a:r>
              <a:rPr kumimoji="0" lang="en-US" sz="1100" b="1" i="1" u="none" strike="noStrike" kern="1200" cap="none" spc="0" normalizeH="0" baseline="0" noProof="0">
                <a:ln>
                  <a:noFill/>
                </a:ln>
                <a:solidFill>
                  <a:schemeClr val="bg1">
                    <a:lumMod val="50000"/>
                  </a:schemeClr>
                </a:solidFill>
                <a:effectLst/>
                <a:uLnTx/>
                <a:uFillTx/>
                <a:latin typeface="Century Schoolbook" panose="02040604050505020304" pitchFamily="18" charset="0"/>
                <a:ea typeface="+mn-ea"/>
                <a:cs typeface="+mn-cs"/>
              </a:rPr>
              <a:t>3.00</a:t>
            </a:r>
            <a:endParaRPr lang="en-US" sz="1100" b="1" kern="1200">
              <a:solidFill>
                <a:schemeClr val="bg1">
                  <a:lumMod val="50000"/>
                </a:schemeClr>
              </a:solidFill>
              <a:latin typeface="Century Schoolbook" panose="02040604050505020304" pitchFamily="18" charset="0"/>
              <a:ea typeface="+mn-ea"/>
              <a:cs typeface="+mn-cs"/>
            </a:endParaRPr>
          </a:p>
        </p:txBody>
      </p:sp>
      <p:pic>
        <p:nvPicPr>
          <p:cNvPr id="7" name="Picture 6" descr="A close-up of a card&#10;&#10;Description automatically generated">
            <a:extLst>
              <a:ext uri="{FF2B5EF4-FFF2-40B4-BE49-F238E27FC236}">
                <a16:creationId xmlns:a16="http://schemas.microsoft.com/office/drawing/2014/main" id="{A8E89EB9-B0EF-089C-CFD8-05B8CCED0396}"/>
              </a:ext>
            </a:extLst>
          </p:cNvPr>
          <p:cNvPicPr>
            <a:picLocks noChangeAspect="1"/>
          </p:cNvPicPr>
          <p:nvPr/>
        </p:nvPicPr>
        <p:blipFill>
          <a:blip r:embed="rId3"/>
          <a:stretch>
            <a:fillRect/>
          </a:stretch>
        </p:blipFill>
        <p:spPr>
          <a:xfrm>
            <a:off x="7811145" y="1925237"/>
            <a:ext cx="3865323" cy="2908020"/>
          </a:xfrm>
          <a:prstGeom prst="rect">
            <a:avLst/>
          </a:prstGeom>
          <a:noFill/>
        </p:spPr>
      </p:pic>
      <p:graphicFrame>
        <p:nvGraphicFramePr>
          <p:cNvPr id="4" name="Table 4">
            <a:extLst>
              <a:ext uri="{FF2B5EF4-FFF2-40B4-BE49-F238E27FC236}">
                <a16:creationId xmlns:a16="http://schemas.microsoft.com/office/drawing/2014/main" id="{FDC16F15-DFB9-3D3C-537C-4CEB68FFABBF}"/>
              </a:ext>
            </a:extLst>
          </p:cNvPr>
          <p:cNvGraphicFramePr>
            <a:graphicFrameLocks noGrp="1"/>
          </p:cNvGraphicFramePr>
          <p:nvPr>
            <p:ph sz="half" idx="2"/>
            <p:extLst>
              <p:ext uri="{D42A27DB-BD31-4B8C-83A1-F6EECF244321}">
                <p14:modId xmlns:p14="http://schemas.microsoft.com/office/powerpoint/2010/main" val="315404880"/>
              </p:ext>
            </p:extLst>
          </p:nvPr>
        </p:nvGraphicFramePr>
        <p:xfrm>
          <a:off x="515532" y="1825625"/>
          <a:ext cx="7137577" cy="3698355"/>
        </p:xfrm>
        <a:graphic>
          <a:graphicData uri="http://schemas.openxmlformats.org/drawingml/2006/table">
            <a:tbl>
              <a:tblPr firstRow="1" bandRow="1">
                <a:tableStyleId>{5C22544A-7EE6-4342-B048-85BDC9FD1C3A}</a:tableStyleId>
              </a:tblPr>
              <a:tblGrid>
                <a:gridCol w="2027808">
                  <a:extLst>
                    <a:ext uri="{9D8B030D-6E8A-4147-A177-3AD203B41FA5}">
                      <a16:colId xmlns:a16="http://schemas.microsoft.com/office/drawing/2014/main" val="2631209656"/>
                    </a:ext>
                  </a:extLst>
                </a:gridCol>
                <a:gridCol w="2123640">
                  <a:extLst>
                    <a:ext uri="{9D8B030D-6E8A-4147-A177-3AD203B41FA5}">
                      <a16:colId xmlns:a16="http://schemas.microsoft.com/office/drawing/2014/main" val="2458637949"/>
                    </a:ext>
                  </a:extLst>
                </a:gridCol>
                <a:gridCol w="2986129">
                  <a:extLst>
                    <a:ext uri="{9D8B030D-6E8A-4147-A177-3AD203B41FA5}">
                      <a16:colId xmlns:a16="http://schemas.microsoft.com/office/drawing/2014/main" val="476346406"/>
                    </a:ext>
                  </a:extLst>
                </a:gridCol>
              </a:tblGrid>
              <a:tr h="1435182">
                <a:tc>
                  <a:txBody>
                    <a:bodyPr/>
                    <a:lstStyle/>
                    <a:p>
                      <a:pPr algn="ctr"/>
                      <a:r>
                        <a:rPr lang="en-US" sz="2700" b="1">
                          <a:solidFill>
                            <a:schemeClr val="bg1"/>
                          </a:solidFill>
                        </a:rPr>
                        <a:t>NPCR Standard Grouping</a:t>
                      </a:r>
                    </a:p>
                  </a:txBody>
                  <a:tcPr marL="137998" marR="137998" marT="68999" marB="68999"/>
                </a:tc>
                <a:tc>
                  <a:txBody>
                    <a:bodyPr/>
                    <a:lstStyle/>
                    <a:p>
                      <a:pPr algn="ctr"/>
                      <a:r>
                        <a:rPr lang="en-US" sz="2700" b="1">
                          <a:solidFill>
                            <a:schemeClr val="bg1"/>
                          </a:solidFill>
                        </a:rPr>
                        <a:t>Diagnosis Year</a:t>
                      </a:r>
                    </a:p>
                  </a:txBody>
                  <a:tcPr marL="137998" marR="137998" marT="68999" marB="6899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chemeClr val="bg1"/>
                          </a:solidFill>
                          <a:effectLst/>
                          <a:uLnTx/>
                          <a:uFillTx/>
                          <a:latin typeface="+mn-lt"/>
                          <a:ea typeface="+mn-ea"/>
                          <a:cs typeface="+mn-cs"/>
                        </a:rPr>
                        <a:t>% Death Clearance Only Cases*</a:t>
                      </a:r>
                    </a:p>
                  </a:txBody>
                  <a:tcPr marL="137998" marR="137998" marT="68999" marB="68999"/>
                </a:tc>
                <a:extLst>
                  <a:ext uri="{0D108BD9-81ED-4DB2-BD59-A6C34878D82A}">
                    <a16:rowId xmlns:a16="http://schemas.microsoft.com/office/drawing/2014/main" val="1244760408"/>
                  </a:ext>
                </a:extLst>
              </a:tr>
              <a:tr h="754391">
                <a:tc rowSpan="3">
                  <a:txBody>
                    <a:bodyPr/>
                    <a:lstStyle/>
                    <a:p>
                      <a:pPr algn="ctr"/>
                      <a:endParaRPr lang="en-US" sz="2700" b="1"/>
                    </a:p>
                    <a:p>
                      <a:pPr algn="ctr"/>
                      <a:endParaRPr lang="en-US" sz="2700" b="1"/>
                    </a:p>
                    <a:p>
                      <a:pPr algn="ctr"/>
                      <a:r>
                        <a:rPr lang="en-US" sz="2700" b="1"/>
                        <a:t>National </a:t>
                      </a:r>
                    </a:p>
                    <a:p>
                      <a:pPr algn="ctr"/>
                      <a:r>
                        <a:rPr lang="en-US" sz="2700" b="1"/>
                        <a:t>Data</a:t>
                      </a:r>
                    </a:p>
                    <a:p>
                      <a:pPr algn="ctr"/>
                      <a:r>
                        <a:rPr lang="en-US" sz="2700" b="1"/>
                        <a:t>Quality</a:t>
                      </a:r>
                    </a:p>
                  </a:txBody>
                  <a:tcPr marL="137998" marR="137998" marT="68999" marB="68999"/>
                </a:tc>
                <a:tc>
                  <a:txBody>
                    <a:bodyPr/>
                    <a:lstStyle/>
                    <a:p>
                      <a:pPr algn="ctr"/>
                      <a:r>
                        <a:rPr lang="en-US" sz="2700" b="1" dirty="0"/>
                        <a:t>2019</a:t>
                      </a:r>
                    </a:p>
                  </a:txBody>
                  <a:tcPr marL="137998" marR="137998" marT="68999" marB="68999"/>
                </a:tc>
                <a:tc>
                  <a:txBody>
                    <a:bodyPr/>
                    <a:lstStyle/>
                    <a:p>
                      <a:pPr algn="ctr"/>
                      <a:r>
                        <a:rPr lang="en-US" sz="2700" b="1" dirty="0"/>
                        <a:t>1.71</a:t>
                      </a:r>
                    </a:p>
                  </a:txBody>
                  <a:tcPr marL="137998" marR="137998" marT="68999" marB="68999"/>
                </a:tc>
                <a:extLst>
                  <a:ext uri="{0D108BD9-81ED-4DB2-BD59-A6C34878D82A}">
                    <a16:rowId xmlns:a16="http://schemas.microsoft.com/office/drawing/2014/main" val="2803899372"/>
                  </a:ext>
                </a:extLst>
              </a:tr>
              <a:tr h="754391">
                <a:tc vMerge="1">
                  <a:txBody>
                    <a:bodyPr/>
                    <a:lstStyle/>
                    <a:p>
                      <a:endParaRPr lang="en-US" dirty="0"/>
                    </a:p>
                  </a:txBody>
                  <a:tcPr/>
                </a:tc>
                <a:tc>
                  <a:txBody>
                    <a:bodyPr/>
                    <a:lstStyle/>
                    <a:p>
                      <a:pPr algn="ctr"/>
                      <a:r>
                        <a:rPr lang="en-US" sz="2700" b="1" dirty="0"/>
                        <a:t>2020</a:t>
                      </a:r>
                    </a:p>
                  </a:txBody>
                  <a:tcPr marL="137998" marR="137998" marT="68999" marB="68999"/>
                </a:tc>
                <a:tc>
                  <a:txBody>
                    <a:bodyPr/>
                    <a:lstStyle/>
                    <a:p>
                      <a:pPr algn="ctr"/>
                      <a:r>
                        <a:rPr lang="en-US" sz="2700" b="1" dirty="0"/>
                        <a:t>1.62</a:t>
                      </a:r>
                    </a:p>
                  </a:txBody>
                  <a:tcPr marL="137998" marR="137998" marT="68999" marB="68999"/>
                </a:tc>
                <a:extLst>
                  <a:ext uri="{0D108BD9-81ED-4DB2-BD59-A6C34878D82A}">
                    <a16:rowId xmlns:a16="http://schemas.microsoft.com/office/drawing/2014/main" val="223147590"/>
                  </a:ext>
                </a:extLst>
              </a:tr>
              <a:tr h="754391">
                <a:tc vMerge="1">
                  <a:txBody>
                    <a:bodyPr/>
                    <a:lstStyle/>
                    <a:p>
                      <a:endParaRPr lang="en-US" dirty="0"/>
                    </a:p>
                  </a:txBody>
                  <a:tcPr/>
                </a:tc>
                <a:tc>
                  <a:txBody>
                    <a:bodyPr/>
                    <a:lstStyle/>
                    <a:p>
                      <a:pPr algn="ctr"/>
                      <a:r>
                        <a:rPr lang="en-US" sz="2700" b="1" dirty="0"/>
                        <a:t>2021</a:t>
                      </a:r>
                    </a:p>
                  </a:txBody>
                  <a:tcPr marL="137998" marR="137998" marT="68999" marB="68999"/>
                </a:tc>
                <a:tc>
                  <a:txBody>
                    <a:bodyPr/>
                    <a:lstStyle/>
                    <a:p>
                      <a:pPr algn="ctr"/>
                      <a:r>
                        <a:rPr lang="en-US" sz="2700" b="1" dirty="0"/>
                        <a:t>1.53</a:t>
                      </a:r>
                    </a:p>
                  </a:txBody>
                  <a:tcPr marL="137998" marR="137998" marT="68999" marB="68999"/>
                </a:tc>
                <a:extLst>
                  <a:ext uri="{0D108BD9-81ED-4DB2-BD59-A6C34878D82A}">
                    <a16:rowId xmlns:a16="http://schemas.microsoft.com/office/drawing/2014/main" val="558511224"/>
                  </a:ext>
                </a:extLst>
              </a:tr>
            </a:tbl>
          </a:graphicData>
        </a:graphic>
      </p:graphicFrame>
      <p:sp>
        <p:nvSpPr>
          <p:cNvPr id="9" name="TextBox 8">
            <a:extLst>
              <a:ext uri="{FF2B5EF4-FFF2-40B4-BE49-F238E27FC236}">
                <a16:creationId xmlns:a16="http://schemas.microsoft.com/office/drawing/2014/main" id="{2367D065-713D-CECB-E224-8533467F3E42}"/>
              </a:ext>
            </a:extLst>
          </p:cNvPr>
          <p:cNvSpPr txBox="1"/>
          <p:nvPr/>
        </p:nvSpPr>
        <p:spPr>
          <a:xfrm>
            <a:off x="7811145" y="4414345"/>
            <a:ext cx="3923655" cy="1200329"/>
          </a:xfrm>
          <a:prstGeom prst="rect">
            <a:avLst/>
          </a:prstGeom>
          <a:noFill/>
        </p:spPr>
        <p:txBody>
          <a:bodyPr wrap="square" rtlCol="0">
            <a:spAutoFit/>
          </a:bodyPr>
          <a:lstStyle/>
          <a:p>
            <a:endParaRPr lang="en-US" dirty="0"/>
          </a:p>
          <a:p>
            <a:endParaRPr lang="en-US" dirty="0"/>
          </a:p>
          <a:p>
            <a:r>
              <a:rPr lang="en-US" dirty="0"/>
              <a:t>Death Clearance YouTube video available on the MCR website</a:t>
            </a:r>
          </a:p>
        </p:txBody>
      </p:sp>
      <p:pic>
        <p:nvPicPr>
          <p:cNvPr id="5" name="Picture 4" descr="Close-up of vegetable in garden">
            <a:extLst>
              <a:ext uri="{FF2B5EF4-FFF2-40B4-BE49-F238E27FC236}">
                <a16:creationId xmlns:a16="http://schemas.microsoft.com/office/drawing/2014/main" id="{3E491201-97F2-1BF5-F28B-23F54C80C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1145" y="185056"/>
            <a:ext cx="3825684" cy="1381777"/>
          </a:xfrm>
          <a:prstGeom prst="rect">
            <a:avLst/>
          </a:prstGeom>
        </p:spPr>
      </p:pic>
    </p:spTree>
    <p:extLst>
      <p:ext uri="{BB962C8B-B14F-4D97-AF65-F5344CB8AC3E}">
        <p14:creationId xmlns:p14="http://schemas.microsoft.com/office/powerpoint/2010/main" val="1875511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FB9E-A18C-ABFF-4BA2-7B5D059AFA1B}"/>
              </a:ext>
            </a:extLst>
          </p:cNvPr>
          <p:cNvSpPr>
            <a:spLocks noGrp="1"/>
          </p:cNvSpPr>
          <p:nvPr>
            <p:ph type="ctrTitle"/>
          </p:nvPr>
        </p:nvSpPr>
        <p:spPr>
          <a:xfrm>
            <a:off x="1524000" y="620487"/>
            <a:ext cx="9144000" cy="979714"/>
          </a:xfrm>
        </p:spPr>
        <p:txBody>
          <a:bodyPr>
            <a:normAutofit/>
          </a:bodyPr>
          <a:lstStyle/>
          <a:p>
            <a:r>
              <a:rPr lang="en-US" dirty="0"/>
              <a:t>Audits</a:t>
            </a:r>
          </a:p>
        </p:txBody>
      </p:sp>
      <p:sp>
        <p:nvSpPr>
          <p:cNvPr id="3" name="Subtitle 2">
            <a:extLst>
              <a:ext uri="{FF2B5EF4-FFF2-40B4-BE49-F238E27FC236}">
                <a16:creationId xmlns:a16="http://schemas.microsoft.com/office/drawing/2014/main" id="{65582851-307A-AEED-8B0B-DB08CBBBBEB9}"/>
              </a:ext>
            </a:extLst>
          </p:cNvPr>
          <p:cNvSpPr>
            <a:spLocks noGrp="1"/>
          </p:cNvSpPr>
          <p:nvPr>
            <p:ph type="subTitle" idx="1"/>
          </p:nvPr>
        </p:nvSpPr>
        <p:spPr/>
        <p:txBody>
          <a:bodyPr/>
          <a:lstStyle/>
          <a:p>
            <a:endParaRPr lang="en-US" dirty="0"/>
          </a:p>
        </p:txBody>
      </p:sp>
      <p:pic>
        <p:nvPicPr>
          <p:cNvPr id="5" name="Picture 4" descr="Vegetables out of grocery bag">
            <a:extLst>
              <a:ext uri="{FF2B5EF4-FFF2-40B4-BE49-F238E27FC236}">
                <a16:creationId xmlns:a16="http://schemas.microsoft.com/office/drawing/2014/main" id="{93A24B78-9EFA-8632-7E9A-FE447106F7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1719943"/>
            <a:ext cx="10287000" cy="4049485"/>
          </a:xfrm>
          <a:prstGeom prst="rect">
            <a:avLst/>
          </a:prstGeom>
        </p:spPr>
      </p:pic>
    </p:spTree>
    <p:extLst>
      <p:ext uri="{BB962C8B-B14F-4D97-AF65-F5344CB8AC3E}">
        <p14:creationId xmlns:p14="http://schemas.microsoft.com/office/powerpoint/2010/main" val="1608159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5F07-B33C-BB50-AF62-920A939F9236}"/>
              </a:ext>
            </a:extLst>
          </p:cNvPr>
          <p:cNvSpPr>
            <a:spLocks noGrp="1"/>
          </p:cNvSpPr>
          <p:nvPr>
            <p:ph type="title"/>
          </p:nvPr>
        </p:nvSpPr>
        <p:spPr>
          <a:xfrm>
            <a:off x="838200" y="365126"/>
            <a:ext cx="10515600" cy="959178"/>
          </a:xfrm>
        </p:spPr>
        <p:txBody>
          <a:bodyPr/>
          <a:lstStyle/>
          <a:p>
            <a:r>
              <a:rPr lang="en-US" dirty="0"/>
              <a:t>Casefinding Audits</a:t>
            </a:r>
          </a:p>
        </p:txBody>
      </p:sp>
      <p:sp>
        <p:nvSpPr>
          <p:cNvPr id="3" name="Content Placeholder 2">
            <a:extLst>
              <a:ext uri="{FF2B5EF4-FFF2-40B4-BE49-F238E27FC236}">
                <a16:creationId xmlns:a16="http://schemas.microsoft.com/office/drawing/2014/main" id="{4C4D627A-F8A0-837F-E149-F128B26721E8}"/>
              </a:ext>
            </a:extLst>
          </p:cNvPr>
          <p:cNvSpPr>
            <a:spLocks noGrp="1"/>
          </p:cNvSpPr>
          <p:nvPr>
            <p:ph idx="1"/>
          </p:nvPr>
        </p:nvSpPr>
        <p:spPr>
          <a:xfrm>
            <a:off x="838200" y="1484416"/>
            <a:ext cx="10515600" cy="4322659"/>
          </a:xfrm>
        </p:spPr>
        <p:txBody>
          <a:bodyPr>
            <a:normAutofit lnSpcReduction="10000"/>
          </a:bodyPr>
          <a:lstStyle/>
          <a:p>
            <a:pPr marL="0" indent="0">
              <a:buNone/>
            </a:pPr>
            <a:r>
              <a:rPr lang="en-US" sz="2800" dirty="0">
                <a:latin typeface="+mn-lt"/>
              </a:rPr>
              <a:t>National Program for Cancer Registries (NPCR) Program Standard 1.7</a:t>
            </a:r>
          </a:p>
          <a:p>
            <a:pPr marL="0" indent="0">
              <a:buNone/>
            </a:pPr>
            <a:r>
              <a:rPr lang="en-US" sz="2800" dirty="0">
                <a:latin typeface="+mn-lt"/>
              </a:rPr>
              <a:t>At least once every 5 years, CCR conducts casefinding and re-abstracting audits from a sample of source documents for each hospital-based reporting facility.</a:t>
            </a:r>
          </a:p>
          <a:p>
            <a:r>
              <a:rPr lang="en-US" sz="2800" dirty="0">
                <a:latin typeface="Calibri" panose="020F0502020204030204" pitchFamily="34" charset="0"/>
                <a:cs typeface="Calibri" panose="020F0502020204030204" pitchFamily="34" charset="0"/>
              </a:rPr>
              <a:t>MCR performed 7 casefinding audits in 2022-2024 to date</a:t>
            </a:r>
          </a:p>
          <a:p>
            <a:r>
              <a:rPr lang="en-US" dirty="0">
                <a:latin typeface="Calibri" panose="020F0502020204030204" pitchFamily="34" charset="0"/>
                <a:cs typeface="Calibri" panose="020F0502020204030204" pitchFamily="34" charset="0"/>
              </a:rPr>
              <a:t>Only a handful of missed cases have been found!</a:t>
            </a:r>
          </a:p>
          <a:p>
            <a:r>
              <a:rPr lang="en-US" dirty="0">
                <a:latin typeface="Calibri" panose="020F0502020204030204" pitchFamily="34" charset="0"/>
                <a:cs typeface="Calibri" panose="020F0502020204030204" pitchFamily="34" charset="0"/>
              </a:rPr>
              <a:t>Kudos to you for doing a great job of case finding!</a:t>
            </a:r>
          </a:p>
          <a:p>
            <a:r>
              <a:rPr lang="en-US" sz="2800" dirty="0">
                <a:latin typeface="Calibri" panose="020F0502020204030204" pitchFamily="34" charset="0"/>
                <a:cs typeface="Calibri" panose="020F0502020204030204" pitchFamily="34" charset="0"/>
              </a:rPr>
              <a:t>Updated the audit </a:t>
            </a:r>
            <a:r>
              <a:rPr lang="en-US" dirty="0">
                <a:latin typeface="Calibri" panose="020F0502020204030204" pitchFamily="34" charset="0"/>
                <a:cs typeface="Calibri" panose="020F0502020204030204" pitchFamily="34" charset="0"/>
              </a:rPr>
              <a:t>process</a:t>
            </a:r>
            <a:r>
              <a:rPr lang="en-US" sz="2800" dirty="0">
                <a:latin typeface="Calibri" panose="020F0502020204030204" pitchFamily="34" charset="0"/>
                <a:cs typeface="Calibri" panose="020F0502020204030204" pitchFamily="34" charset="0"/>
              </a:rPr>
              <a:t> using medical record disease indices in Excel format for comparing data items, rather than manually reviewing data line by line.</a:t>
            </a:r>
          </a:p>
          <a:p>
            <a:endParaRPr lang="en-US" dirty="0"/>
          </a:p>
        </p:txBody>
      </p:sp>
    </p:spTree>
    <p:extLst>
      <p:ext uri="{BB962C8B-B14F-4D97-AF65-F5344CB8AC3E}">
        <p14:creationId xmlns:p14="http://schemas.microsoft.com/office/powerpoint/2010/main" val="132847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4C5EF-B5EF-E1A0-149D-B89C8C422B59}"/>
              </a:ext>
            </a:extLst>
          </p:cNvPr>
          <p:cNvSpPr>
            <a:spLocks noGrp="1"/>
          </p:cNvSpPr>
          <p:nvPr>
            <p:ph type="title"/>
          </p:nvPr>
        </p:nvSpPr>
        <p:spPr>
          <a:xfrm>
            <a:off x="553156" y="226033"/>
            <a:ext cx="10515600" cy="1325563"/>
          </a:xfrm>
        </p:spPr>
        <p:txBody>
          <a:bodyPr/>
          <a:lstStyle/>
          <a:p>
            <a:r>
              <a:rPr lang="en-US" dirty="0"/>
              <a:t>Updated Audit Process Overview</a:t>
            </a:r>
          </a:p>
        </p:txBody>
      </p:sp>
      <p:pic>
        <p:nvPicPr>
          <p:cNvPr id="4" name="Content Placeholder 3">
            <a:extLst>
              <a:ext uri="{FF2B5EF4-FFF2-40B4-BE49-F238E27FC236}">
                <a16:creationId xmlns:a16="http://schemas.microsoft.com/office/drawing/2014/main" id="{7D114195-47B9-8B75-8F79-460BB0EB4879}"/>
              </a:ext>
            </a:extLst>
          </p:cNvPr>
          <p:cNvPicPr>
            <a:picLocks noGrp="1" noChangeAspect="1"/>
          </p:cNvPicPr>
          <p:nvPr>
            <p:ph idx="1"/>
          </p:nvPr>
        </p:nvPicPr>
        <p:blipFill>
          <a:blip r:embed="rId3"/>
          <a:stretch>
            <a:fillRect/>
          </a:stretch>
        </p:blipFill>
        <p:spPr>
          <a:xfrm>
            <a:off x="331630" y="1362536"/>
            <a:ext cx="6325973" cy="1090101"/>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B1AA974B-542B-53C5-F5EF-867FAD8AC760}"/>
              </a:ext>
            </a:extLst>
          </p:cNvPr>
          <p:cNvSpPr txBox="1"/>
          <p:nvPr/>
        </p:nvSpPr>
        <p:spPr>
          <a:xfrm>
            <a:off x="1960032" y="1386652"/>
            <a:ext cx="4930423" cy="1661993"/>
          </a:xfrm>
          <a:prstGeom prst="rect">
            <a:avLst/>
          </a:prstGeom>
          <a:noFill/>
          <a:ln>
            <a:noFill/>
          </a:ln>
        </p:spPr>
        <p:txBody>
          <a:bodyPr wrap="square" rtlCol="0">
            <a:spAutoFit/>
            <a:scene3d>
              <a:camera prst="orthographicFront">
                <a:rot lat="0" lon="0" rev="20999999"/>
              </a:camera>
              <a:lightRig rig="threePt" dir="t"/>
            </a:scene3d>
          </a:bodyPr>
          <a:lstStyle/>
          <a:p>
            <a:r>
              <a:rPr lang="en-US" sz="6600" dirty="0">
                <a:ln>
                  <a:solidFill>
                    <a:schemeClr val="accent5"/>
                  </a:solidFill>
                </a:ln>
                <a:noFill/>
              </a:rPr>
              <a:t>SAMPLE</a:t>
            </a:r>
          </a:p>
          <a:p>
            <a:endParaRPr lang="en-US" dirty="0">
              <a:ln>
                <a:solidFill>
                  <a:schemeClr val="bg1">
                    <a:lumMod val="75000"/>
                  </a:schemeClr>
                </a:solidFill>
              </a:ln>
            </a:endParaRPr>
          </a:p>
          <a:p>
            <a:endParaRPr lang="en-US" dirty="0">
              <a:ln>
                <a:solidFill>
                  <a:schemeClr val="bg1">
                    <a:lumMod val="75000"/>
                  </a:schemeClr>
                </a:solidFill>
              </a:ln>
            </a:endParaRPr>
          </a:p>
        </p:txBody>
      </p:sp>
      <p:sp>
        <p:nvSpPr>
          <p:cNvPr id="14" name="TextBox 13">
            <a:extLst>
              <a:ext uri="{FF2B5EF4-FFF2-40B4-BE49-F238E27FC236}">
                <a16:creationId xmlns:a16="http://schemas.microsoft.com/office/drawing/2014/main" id="{BC8DA568-4A8A-C2B5-7AF7-994DC6B701C4}"/>
              </a:ext>
            </a:extLst>
          </p:cNvPr>
          <p:cNvSpPr txBox="1"/>
          <p:nvPr/>
        </p:nvSpPr>
        <p:spPr>
          <a:xfrm>
            <a:off x="7075312" y="1216898"/>
            <a:ext cx="4742743" cy="4678204"/>
          </a:xfrm>
          <a:prstGeom prst="rect">
            <a:avLst/>
          </a:prstGeom>
          <a:noFill/>
        </p:spPr>
        <p:txBody>
          <a:bodyPr wrap="square" rtlCol="0">
            <a:spAutoFit/>
          </a:bodyPr>
          <a:lstStyle/>
          <a:p>
            <a:pPr marL="285750" indent="-285750">
              <a:buFont typeface="Arial" panose="020B0604020202020204" pitchFamily="34" charset="0"/>
              <a:buChar char="•"/>
            </a:pPr>
            <a:r>
              <a:rPr lang="en-US" sz="2800" dirty="0"/>
              <a:t>Medical Record Disease Index (MRDI) needs to be in Excel format.</a:t>
            </a:r>
          </a:p>
          <a:p>
            <a:pPr marL="285750" indent="-285750">
              <a:buFont typeface="Arial" panose="020B0604020202020204" pitchFamily="34" charset="0"/>
              <a:buChar char="•"/>
            </a:pPr>
            <a:r>
              <a:rPr lang="en-US" sz="2800" dirty="0"/>
              <a:t>The MRDI is compared to the ICD-10 Casefinding spreadsheet by using the =MATCH Excel formula.</a:t>
            </a:r>
          </a:p>
          <a:p>
            <a:pPr marL="285750" indent="-285750">
              <a:buFont typeface="Arial" panose="020B0604020202020204" pitchFamily="34" charset="0"/>
              <a:buChar char="•"/>
            </a:pPr>
            <a:r>
              <a:rPr lang="en-US" sz="2800" dirty="0"/>
              <a:t>The cases with matching codes are then compared to the CCR database.</a:t>
            </a:r>
          </a:p>
          <a:p>
            <a:pPr marL="285750" indent="-285750">
              <a:buFont typeface="Arial" panose="020B0604020202020204" pitchFamily="34" charset="0"/>
              <a:buChar char="•"/>
            </a:pPr>
            <a:endParaRPr lang="en-US" dirty="0"/>
          </a:p>
        </p:txBody>
      </p:sp>
      <p:pic>
        <p:nvPicPr>
          <p:cNvPr id="17" name="Picture 16">
            <a:extLst>
              <a:ext uri="{FF2B5EF4-FFF2-40B4-BE49-F238E27FC236}">
                <a16:creationId xmlns:a16="http://schemas.microsoft.com/office/drawing/2014/main" id="{20E68E63-A2FF-8876-5D97-6E292652481B}"/>
              </a:ext>
            </a:extLst>
          </p:cNvPr>
          <p:cNvPicPr>
            <a:picLocks noChangeAspect="1"/>
          </p:cNvPicPr>
          <p:nvPr/>
        </p:nvPicPr>
        <p:blipFill>
          <a:blip r:embed="rId4"/>
          <a:stretch>
            <a:fillRect/>
          </a:stretch>
        </p:blipFill>
        <p:spPr>
          <a:xfrm>
            <a:off x="283633" y="2540463"/>
            <a:ext cx="6421966" cy="1772716"/>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03264CD4-B074-51C4-0AC8-C7276F9CE7E9}"/>
              </a:ext>
            </a:extLst>
          </p:cNvPr>
          <p:cNvPicPr>
            <a:picLocks noChangeAspect="1"/>
          </p:cNvPicPr>
          <p:nvPr/>
        </p:nvPicPr>
        <p:blipFill rotWithShape="1">
          <a:blip r:embed="rId5"/>
          <a:srcRect b="11599"/>
          <a:stretch/>
        </p:blipFill>
        <p:spPr>
          <a:xfrm>
            <a:off x="283633" y="4401005"/>
            <a:ext cx="6503764" cy="1469217"/>
          </a:xfrm>
          <a:prstGeom prst="rect">
            <a:avLst/>
          </a:prstGeom>
          <a:ln>
            <a:noFill/>
          </a:ln>
          <a:effectLst>
            <a:outerShdw blurRad="190500" algn="tl" rotWithShape="0">
              <a:srgbClr val="000000">
                <a:alpha val="70000"/>
              </a:srgbClr>
            </a:outerShdw>
          </a:effectLst>
        </p:spPr>
      </p:pic>
      <p:sp>
        <p:nvSpPr>
          <p:cNvPr id="21" name="Oval 20">
            <a:extLst>
              <a:ext uri="{FF2B5EF4-FFF2-40B4-BE49-F238E27FC236}">
                <a16:creationId xmlns:a16="http://schemas.microsoft.com/office/drawing/2014/main" id="{AB4947AB-30F9-30E2-F92C-3C3D55DD8ED6}"/>
              </a:ext>
            </a:extLst>
          </p:cNvPr>
          <p:cNvSpPr/>
          <p:nvPr/>
        </p:nvSpPr>
        <p:spPr>
          <a:xfrm>
            <a:off x="5396089" y="3296356"/>
            <a:ext cx="508000" cy="2596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DFB6E8E-4DFD-AD0B-5043-74C3699D0A1B}"/>
              </a:ext>
            </a:extLst>
          </p:cNvPr>
          <p:cNvSpPr/>
          <p:nvPr/>
        </p:nvSpPr>
        <p:spPr>
          <a:xfrm>
            <a:off x="191911" y="5348448"/>
            <a:ext cx="361245" cy="1671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6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782CCE-D61F-E03E-28AF-DE50EC5B79C4}"/>
              </a:ext>
            </a:extLst>
          </p:cNvPr>
          <p:cNvPicPr>
            <a:picLocks noGrp="1" noChangeAspect="1"/>
          </p:cNvPicPr>
          <p:nvPr>
            <p:ph idx="1"/>
          </p:nvPr>
        </p:nvPicPr>
        <p:blipFill>
          <a:blip r:embed="rId3"/>
          <a:stretch>
            <a:fillRect/>
          </a:stretch>
        </p:blipFill>
        <p:spPr>
          <a:xfrm>
            <a:off x="338401" y="1417096"/>
            <a:ext cx="5757599" cy="4023808"/>
          </a:xfrm>
          <a:prstGeom prst="rect">
            <a:avLst/>
          </a:prstGeom>
          <a:ln>
            <a:noFill/>
          </a:ln>
          <a:effectLst>
            <a:outerShdw blurRad="190500" algn="tl" rotWithShape="0">
              <a:srgbClr val="000000">
                <a:alpha val="70000"/>
              </a:srgbClr>
            </a:outerShdw>
          </a:effectLst>
        </p:spPr>
      </p:pic>
      <p:sp>
        <p:nvSpPr>
          <p:cNvPr id="7" name="Title 6">
            <a:extLst>
              <a:ext uri="{FF2B5EF4-FFF2-40B4-BE49-F238E27FC236}">
                <a16:creationId xmlns:a16="http://schemas.microsoft.com/office/drawing/2014/main" id="{83771E2C-F2E9-D3B7-B75F-4FF0A297B4B3}"/>
              </a:ext>
            </a:extLst>
          </p:cNvPr>
          <p:cNvSpPr>
            <a:spLocks noGrp="1"/>
          </p:cNvSpPr>
          <p:nvPr>
            <p:ph type="title"/>
          </p:nvPr>
        </p:nvSpPr>
        <p:spPr>
          <a:xfrm>
            <a:off x="595357" y="218369"/>
            <a:ext cx="10515600" cy="1325563"/>
          </a:xfrm>
        </p:spPr>
        <p:txBody>
          <a:bodyPr/>
          <a:lstStyle/>
          <a:p>
            <a:r>
              <a:rPr lang="en-US" dirty="0"/>
              <a:t>Updated Audit Process Overview</a:t>
            </a:r>
          </a:p>
        </p:txBody>
      </p:sp>
      <p:sp>
        <p:nvSpPr>
          <p:cNvPr id="8" name="TextBox 7">
            <a:extLst>
              <a:ext uri="{FF2B5EF4-FFF2-40B4-BE49-F238E27FC236}">
                <a16:creationId xmlns:a16="http://schemas.microsoft.com/office/drawing/2014/main" id="{ED1C30B1-75E0-0882-B972-C21B340BBB23}"/>
              </a:ext>
            </a:extLst>
          </p:cNvPr>
          <p:cNvSpPr txBox="1"/>
          <p:nvPr/>
        </p:nvSpPr>
        <p:spPr>
          <a:xfrm>
            <a:off x="6237244" y="1245116"/>
            <a:ext cx="5757599" cy="4893647"/>
          </a:xfrm>
          <a:prstGeom prst="rect">
            <a:avLst/>
          </a:prstGeom>
          <a:noFill/>
        </p:spPr>
        <p:txBody>
          <a:bodyPr wrap="square" rtlCol="0">
            <a:spAutoFit/>
          </a:bodyPr>
          <a:lstStyle/>
          <a:p>
            <a:pPr marL="285750" indent="-285750">
              <a:buFont typeface="Arial" panose="020B0604020202020204" pitchFamily="34" charset="0"/>
              <a:buChar char="•"/>
            </a:pPr>
            <a:r>
              <a:rPr lang="en-US" sz="2100" dirty="0"/>
              <a:t>The comparison is completed by using the application Match*Pro provided by NCI/SEER.</a:t>
            </a:r>
          </a:p>
          <a:p>
            <a:pPr marL="285750" indent="-285750">
              <a:buFont typeface="Arial" panose="020B0604020202020204" pitchFamily="34" charset="0"/>
              <a:buChar char="•"/>
            </a:pPr>
            <a:r>
              <a:rPr lang="en-US" sz="2100" dirty="0"/>
              <a:t>Match*Pro application serves as a records linkage or matching method that compares patient identifiers between two files using probabilities to determine if the identifiers match.  </a:t>
            </a:r>
          </a:p>
          <a:p>
            <a:pPr marL="285750" indent="-285750">
              <a:buFont typeface="Arial" panose="020B0604020202020204" pitchFamily="34" charset="0"/>
              <a:buChar char="•"/>
            </a:pPr>
            <a:r>
              <a:rPr lang="en-US" sz="2100" dirty="0"/>
              <a:t>Once the cases have been compared to the CCR database the non-matched cases (or potentially missed cases) are then submitted to the facility for review.</a:t>
            </a:r>
          </a:p>
          <a:p>
            <a:pPr marL="285750" indent="-285750">
              <a:buFont typeface="Arial" panose="020B0604020202020204" pitchFamily="34" charset="0"/>
              <a:buChar char="•"/>
            </a:pPr>
            <a:r>
              <a:rPr lang="en-US" sz="2100" dirty="0"/>
              <a:t>Web Plus is used to communicate with facilities.</a:t>
            </a:r>
          </a:p>
          <a:p>
            <a:pPr marL="285750" indent="-285750">
              <a:buFont typeface="Arial" panose="020B0604020202020204" pitchFamily="34" charset="0"/>
              <a:buChar char="•"/>
            </a:pPr>
            <a:r>
              <a:rPr lang="en-US" sz="2100" dirty="0"/>
              <a:t>The facility will review the cases and submit any  that were truly a missed case.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5472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CFF7-65D6-694A-32E3-FE9453AA1309}"/>
              </a:ext>
            </a:extLst>
          </p:cNvPr>
          <p:cNvSpPr>
            <a:spLocks noGrp="1"/>
          </p:cNvSpPr>
          <p:nvPr>
            <p:ph type="title"/>
          </p:nvPr>
        </p:nvSpPr>
        <p:spPr>
          <a:xfrm>
            <a:off x="838200" y="365125"/>
            <a:ext cx="10515600" cy="1325563"/>
          </a:xfrm>
        </p:spPr>
        <p:txBody>
          <a:bodyPr anchor="ctr">
            <a:normAutofit/>
          </a:bodyPr>
          <a:lstStyle/>
          <a:p>
            <a:r>
              <a:rPr lang="en-US" dirty="0"/>
              <a:t>Abstracting Resources</a:t>
            </a:r>
          </a:p>
        </p:txBody>
      </p:sp>
      <p:sp>
        <p:nvSpPr>
          <p:cNvPr id="3" name="Content Placeholder 2">
            <a:extLst>
              <a:ext uri="{FF2B5EF4-FFF2-40B4-BE49-F238E27FC236}">
                <a16:creationId xmlns:a16="http://schemas.microsoft.com/office/drawing/2014/main" id="{44353582-DE4B-3776-2BBF-0877983AB1EA}"/>
              </a:ext>
            </a:extLst>
          </p:cNvPr>
          <p:cNvSpPr>
            <a:spLocks noGrp="1"/>
          </p:cNvSpPr>
          <p:nvPr>
            <p:ph idx="1"/>
          </p:nvPr>
        </p:nvSpPr>
        <p:spPr>
          <a:xfrm>
            <a:off x="838200" y="1825625"/>
            <a:ext cx="5162550" cy="3981450"/>
          </a:xfrm>
        </p:spPr>
        <p:txBody>
          <a:bodyPr>
            <a:normAutofit/>
          </a:bodyPr>
          <a:lstStyle/>
          <a:p>
            <a:r>
              <a:rPr lang="en-US" dirty="0"/>
              <a:t>NAACCR</a:t>
            </a:r>
          </a:p>
          <a:p>
            <a:r>
              <a:rPr lang="en-US" dirty="0"/>
              <a:t>STORE</a:t>
            </a:r>
          </a:p>
          <a:p>
            <a:r>
              <a:rPr lang="en-US" dirty="0"/>
              <a:t>SEER</a:t>
            </a:r>
          </a:p>
        </p:txBody>
      </p:sp>
      <p:pic>
        <p:nvPicPr>
          <p:cNvPr id="5" name="Picture 4" descr="Asparagus in bundles">
            <a:extLst>
              <a:ext uri="{FF2B5EF4-FFF2-40B4-BE49-F238E27FC236}">
                <a16:creationId xmlns:a16="http://schemas.microsoft.com/office/drawing/2014/main" id="{78C4B99F-CFAF-1A2C-3C73-14B0858A4201}"/>
              </a:ext>
            </a:extLst>
          </p:cNvPr>
          <p:cNvPicPr>
            <a:picLocks noChangeAspect="1"/>
          </p:cNvPicPr>
          <p:nvPr/>
        </p:nvPicPr>
        <p:blipFill>
          <a:blip r:embed="rId3" cstate="print">
            <a:extLst>
              <a:ext uri="{28A0092B-C50C-407E-A947-70E740481C1C}">
                <a14:useLocalDpi xmlns:a14="http://schemas.microsoft.com/office/drawing/2010/main" val="0"/>
              </a:ext>
            </a:extLst>
          </a:blip>
          <a:srcRect r="2755" b="4"/>
          <a:stretch/>
        </p:blipFill>
        <p:spPr>
          <a:xfrm>
            <a:off x="3265714" y="1480457"/>
            <a:ext cx="8088086" cy="4326618"/>
          </a:xfrm>
          <a:prstGeom prst="rect">
            <a:avLst/>
          </a:prstGeom>
          <a:noFill/>
        </p:spPr>
      </p:pic>
    </p:spTree>
    <p:extLst>
      <p:ext uri="{BB962C8B-B14F-4D97-AF65-F5344CB8AC3E}">
        <p14:creationId xmlns:p14="http://schemas.microsoft.com/office/powerpoint/2010/main" val="3710021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5B97-D076-C09A-B289-23C71B3B92CB}"/>
              </a:ext>
            </a:extLst>
          </p:cNvPr>
          <p:cNvSpPr>
            <a:spLocks noGrp="1"/>
          </p:cNvSpPr>
          <p:nvPr>
            <p:ph type="ctrTitle"/>
          </p:nvPr>
        </p:nvSpPr>
        <p:spPr>
          <a:xfrm>
            <a:off x="1524000" y="664029"/>
            <a:ext cx="9144000" cy="2427514"/>
          </a:xfrm>
        </p:spPr>
        <p:txBody>
          <a:bodyPr>
            <a:normAutofit/>
          </a:bodyPr>
          <a:lstStyle/>
          <a:p>
            <a:r>
              <a:rPr lang="en-US" dirty="0"/>
              <a:t>MCR Soup: Ingredients to Quality Data</a:t>
            </a:r>
          </a:p>
        </p:txBody>
      </p:sp>
      <p:sp>
        <p:nvSpPr>
          <p:cNvPr id="3" name="Subtitle 2">
            <a:extLst>
              <a:ext uri="{FF2B5EF4-FFF2-40B4-BE49-F238E27FC236}">
                <a16:creationId xmlns:a16="http://schemas.microsoft.com/office/drawing/2014/main" id="{2CE7CB86-3A21-5477-BE1B-2C70F705DB3F}"/>
              </a:ext>
            </a:extLst>
          </p:cNvPr>
          <p:cNvSpPr>
            <a:spLocks noGrp="1"/>
          </p:cNvSpPr>
          <p:nvPr>
            <p:ph type="subTitle" idx="1"/>
          </p:nvPr>
        </p:nvSpPr>
        <p:spPr>
          <a:xfrm>
            <a:off x="1524000" y="3602038"/>
            <a:ext cx="9144000" cy="2047648"/>
          </a:xfrm>
        </p:spPr>
        <p:txBody>
          <a:bodyPr>
            <a:normAutofit fontScale="77500" lnSpcReduction="20000"/>
          </a:bodyPr>
          <a:lstStyle/>
          <a:p>
            <a:r>
              <a:rPr lang="en-US" sz="2800" dirty="0"/>
              <a:t>Department of Public Health </a:t>
            </a:r>
          </a:p>
          <a:p>
            <a:r>
              <a:rPr lang="en-US" sz="2800" b="0" dirty="0">
                <a:solidFill>
                  <a:schemeClr val="accent6"/>
                </a:solidFill>
                <a:latin typeface="Impact" panose="020B0806030902050204" pitchFamily="34" charset="0"/>
              </a:rPr>
              <a:t>College of Health Sciences</a:t>
            </a:r>
          </a:p>
          <a:p>
            <a:pPr marL="0" marR="0" lvl="0" indent="0" algn="ctr"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sz="2000" b="0" i="0" u="none" strike="noStrike" kern="1200" cap="all" spc="0" normalizeH="0" baseline="0" noProof="0" dirty="0">
                <a:ln>
                  <a:noFill/>
                </a:ln>
                <a:solidFill>
                  <a:prstClr val="black"/>
                </a:solidFill>
                <a:effectLst/>
                <a:uLnTx/>
                <a:uFillTx/>
                <a:latin typeface="Tw Cen MT" panose="020B0602020104020603"/>
                <a:ea typeface="+mn-ea"/>
                <a:cs typeface="+mn-cs"/>
              </a:rPr>
              <a:t>Presented by Lucinda Ham, RHIA, </a:t>
            </a:r>
            <a:r>
              <a:rPr lang="en-US" sz="2000" b="0" cap="all" dirty="0">
                <a:solidFill>
                  <a:prstClr val="black"/>
                </a:solidFill>
                <a:latin typeface="Tw Cen MT" panose="020B0602020104020603"/>
              </a:rPr>
              <a:t>ODS-C</a:t>
            </a:r>
            <a:r>
              <a:rPr kumimoji="0" lang="en-US" sz="2000" b="0" i="0" u="none" strike="noStrike" kern="1200" cap="all" spc="0" normalizeH="0" baseline="0" noProof="0" dirty="0">
                <a:ln>
                  <a:noFill/>
                </a:ln>
                <a:solidFill>
                  <a:prstClr val="black"/>
                </a:solidFill>
                <a:effectLst/>
                <a:uLnTx/>
                <a:uFillTx/>
                <a:latin typeface="Tw Cen MT" panose="020B0602020104020603"/>
                <a:ea typeface="+mn-ea"/>
                <a:cs typeface="+mn-cs"/>
              </a:rPr>
              <a:t>, QA/Operations Manager, Deborah Carey, ODS-C, Babette Langeneckert, ODS-C</a:t>
            </a:r>
          </a:p>
          <a:p>
            <a:pPr marL="0" marR="0" lvl="0" indent="0" algn="ctr"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sz="2000" b="0" i="0" u="none" strike="noStrike" kern="1200" cap="all" spc="0" normalizeH="0" baseline="0" noProof="0" dirty="0">
                <a:ln>
                  <a:noFill/>
                </a:ln>
                <a:solidFill>
                  <a:prstClr val="black"/>
                </a:solidFill>
                <a:effectLst/>
                <a:uLnTx/>
                <a:uFillTx/>
                <a:latin typeface="Tw Cen MT" panose="020B0602020104020603"/>
                <a:ea typeface="+mn-ea"/>
                <a:cs typeface="+mn-cs"/>
              </a:rPr>
              <a:t>Missouri Cancer Registry and Research Center</a:t>
            </a:r>
          </a:p>
          <a:p>
            <a:pPr marL="0" marR="0" lvl="0" indent="0" algn="ctr"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sz="2000" b="0" i="0" u="none" strike="noStrike" kern="1200" cap="all" spc="0" normalizeH="0" baseline="0" noProof="0" dirty="0">
                <a:ln>
                  <a:noFill/>
                </a:ln>
                <a:solidFill>
                  <a:prstClr val="black"/>
                </a:solidFill>
                <a:effectLst/>
                <a:uLnTx/>
                <a:uFillTx/>
                <a:latin typeface="Tw Cen MT" panose="020B0602020104020603"/>
                <a:ea typeface="+mn-ea"/>
                <a:cs typeface="+mn-cs"/>
              </a:rPr>
              <a:t>October 4, 2024</a:t>
            </a:r>
          </a:p>
          <a:p>
            <a:endParaRPr lang="en-US" sz="2800" b="0" dirty="0">
              <a:solidFill>
                <a:schemeClr val="accent6"/>
              </a:solidFill>
              <a:latin typeface="Impact" panose="020B0806030902050204" pitchFamily="34" charset="0"/>
            </a:endParaRPr>
          </a:p>
          <a:p>
            <a:endParaRPr lang="en-US" sz="2800" b="0" dirty="0">
              <a:latin typeface="Impact" panose="020B0806030902050204" pitchFamily="34" charset="0"/>
            </a:endParaRPr>
          </a:p>
          <a:p>
            <a:endParaRPr lang="en-US" dirty="0"/>
          </a:p>
        </p:txBody>
      </p:sp>
    </p:spTree>
    <p:extLst>
      <p:ext uri="{BB962C8B-B14F-4D97-AF65-F5344CB8AC3E}">
        <p14:creationId xmlns:p14="http://schemas.microsoft.com/office/powerpoint/2010/main" val="1141209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9AE4-6922-75E6-DA36-22EB25E62537}"/>
              </a:ext>
            </a:extLst>
          </p:cNvPr>
          <p:cNvSpPr>
            <a:spLocks noGrp="1"/>
          </p:cNvSpPr>
          <p:nvPr>
            <p:ph type="title"/>
          </p:nvPr>
        </p:nvSpPr>
        <p:spPr>
          <a:xfrm>
            <a:off x="457198" y="457200"/>
            <a:ext cx="5638803" cy="798535"/>
          </a:xfrm>
        </p:spPr>
        <p:txBody>
          <a:bodyPr/>
          <a:lstStyle/>
          <a:p>
            <a:r>
              <a:rPr lang="en-US" dirty="0"/>
              <a:t>NAACCR Sources</a:t>
            </a:r>
          </a:p>
        </p:txBody>
      </p:sp>
      <p:sp>
        <p:nvSpPr>
          <p:cNvPr id="3" name="Text Placeholder 2">
            <a:extLst>
              <a:ext uri="{FF2B5EF4-FFF2-40B4-BE49-F238E27FC236}">
                <a16:creationId xmlns:a16="http://schemas.microsoft.com/office/drawing/2014/main" id="{E94483A9-A788-55D5-50F7-0F7A4D3C361A}"/>
              </a:ext>
            </a:extLst>
          </p:cNvPr>
          <p:cNvSpPr>
            <a:spLocks noGrp="1"/>
          </p:cNvSpPr>
          <p:nvPr>
            <p:ph type="body" sz="half" idx="2"/>
          </p:nvPr>
        </p:nvSpPr>
        <p:spPr>
          <a:xfrm>
            <a:off x="457199" y="1450428"/>
            <a:ext cx="5638801" cy="1019503"/>
          </a:xfrm>
        </p:spPr>
        <p:txBody>
          <a:bodyPr/>
          <a:lstStyle/>
          <a:p>
            <a:r>
              <a:rPr lang="en-US" dirty="0"/>
              <a:t>NAACCR Resources can be found at </a:t>
            </a:r>
            <a:r>
              <a:rPr lang="en-US" dirty="0">
                <a:hlinkClick r:id="rId3"/>
              </a:rPr>
              <a:t>https://www.naaccr.org/</a:t>
            </a:r>
            <a:endParaRPr lang="en-US" dirty="0"/>
          </a:p>
          <a:p>
            <a:endParaRPr lang="en-US" dirty="0"/>
          </a:p>
        </p:txBody>
      </p:sp>
      <p:sp>
        <p:nvSpPr>
          <p:cNvPr id="4" name="Text Placeholder 3">
            <a:extLst>
              <a:ext uri="{FF2B5EF4-FFF2-40B4-BE49-F238E27FC236}">
                <a16:creationId xmlns:a16="http://schemas.microsoft.com/office/drawing/2014/main" id="{E7A0FC74-E23E-2F8B-5B77-980A16E0C07A}"/>
              </a:ext>
            </a:extLst>
          </p:cNvPr>
          <p:cNvSpPr>
            <a:spLocks noGrp="1"/>
          </p:cNvSpPr>
          <p:nvPr>
            <p:ph type="body" sz="half" idx="10"/>
          </p:nvPr>
        </p:nvSpPr>
        <p:spPr/>
        <p:txBody>
          <a:bodyPr/>
          <a:lstStyle/>
          <a:p>
            <a:endParaRPr lang="en-US" dirty="0"/>
          </a:p>
        </p:txBody>
      </p:sp>
      <p:pic>
        <p:nvPicPr>
          <p:cNvPr id="6" name="Picture 5">
            <a:extLst>
              <a:ext uri="{FF2B5EF4-FFF2-40B4-BE49-F238E27FC236}">
                <a16:creationId xmlns:a16="http://schemas.microsoft.com/office/drawing/2014/main" id="{804AA4CF-4470-A6CD-D063-0988118C54B5}"/>
              </a:ext>
            </a:extLst>
          </p:cNvPr>
          <p:cNvPicPr>
            <a:picLocks noChangeAspect="1"/>
          </p:cNvPicPr>
          <p:nvPr/>
        </p:nvPicPr>
        <p:blipFill>
          <a:blip r:embed="rId4"/>
          <a:stretch>
            <a:fillRect/>
          </a:stretch>
        </p:blipFill>
        <p:spPr>
          <a:xfrm>
            <a:off x="124699" y="2664624"/>
            <a:ext cx="6149029" cy="3956893"/>
          </a:xfrm>
          <a:prstGeom prst="rect">
            <a:avLst/>
          </a:prstGeom>
        </p:spPr>
      </p:pic>
      <p:pic>
        <p:nvPicPr>
          <p:cNvPr id="7" name="Picture Placeholder 6">
            <a:extLst>
              <a:ext uri="{FF2B5EF4-FFF2-40B4-BE49-F238E27FC236}">
                <a16:creationId xmlns:a16="http://schemas.microsoft.com/office/drawing/2014/main" id="{C07B721A-5D1F-1BB4-A551-6C90935D8F37}"/>
              </a:ext>
            </a:extLst>
          </p:cNvPr>
          <p:cNvPicPr>
            <a:picLocks noGrp="1" noChangeAspect="1"/>
          </p:cNvPicPr>
          <p:nvPr>
            <p:ph type="pic" idx="1"/>
          </p:nvPr>
        </p:nvPicPr>
        <p:blipFill>
          <a:blip r:embed="rId5"/>
          <a:srcRect l="1439" r="1439"/>
          <a:stretch>
            <a:fillRect/>
          </a:stretch>
        </p:blipFill>
        <p:spPr>
          <a:xfrm>
            <a:off x="6688138" y="457200"/>
            <a:ext cx="5046662" cy="5054600"/>
          </a:xfrm>
          <a:prstGeom prst="rect">
            <a:avLst/>
          </a:prstGeom>
        </p:spPr>
      </p:pic>
    </p:spTree>
    <p:extLst>
      <p:ext uri="{BB962C8B-B14F-4D97-AF65-F5344CB8AC3E}">
        <p14:creationId xmlns:p14="http://schemas.microsoft.com/office/powerpoint/2010/main" val="1550691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C768-7A2D-2E36-28D3-94132E1495FE}"/>
              </a:ext>
            </a:extLst>
          </p:cNvPr>
          <p:cNvSpPr>
            <a:spLocks noGrp="1"/>
          </p:cNvSpPr>
          <p:nvPr>
            <p:ph type="title"/>
          </p:nvPr>
        </p:nvSpPr>
        <p:spPr>
          <a:xfrm>
            <a:off x="315310" y="457200"/>
            <a:ext cx="4074127" cy="1319048"/>
          </a:xfrm>
        </p:spPr>
        <p:txBody>
          <a:bodyPr vert="horz" lIns="91440" tIns="45720" rIns="91440" bIns="45720" rtlCol="0" anchor="b">
            <a:normAutofit/>
          </a:bodyPr>
          <a:lstStyle/>
          <a:p>
            <a:r>
              <a:rPr lang="en-US" sz="3600" kern="1200" dirty="0">
                <a:latin typeface="Impact" panose="020B0806030902050204" pitchFamily="34" charset="0"/>
                <a:ea typeface="+mj-ea"/>
                <a:cs typeface="+mj-cs"/>
              </a:rPr>
              <a:t>ICD-O-3.2 Guidelines</a:t>
            </a:r>
          </a:p>
        </p:txBody>
      </p:sp>
      <p:sp>
        <p:nvSpPr>
          <p:cNvPr id="5" name="TextBox 4">
            <a:extLst>
              <a:ext uri="{FF2B5EF4-FFF2-40B4-BE49-F238E27FC236}">
                <a16:creationId xmlns:a16="http://schemas.microsoft.com/office/drawing/2014/main" id="{119EAEB5-7886-C786-46CC-8CADD53BBDC9}"/>
              </a:ext>
            </a:extLst>
          </p:cNvPr>
          <p:cNvSpPr txBox="1"/>
          <p:nvPr/>
        </p:nvSpPr>
        <p:spPr>
          <a:xfrm>
            <a:off x="210207" y="2057400"/>
            <a:ext cx="4178840" cy="3429000"/>
          </a:xfrm>
          <a:prstGeom prst="rect">
            <a:avLst/>
          </a:prstGeom>
        </p:spPr>
        <p:txBody>
          <a:bodyPr vert="horz" lIns="91440" tIns="45720" rIns="91440" bIns="45720" rtlCol="0">
            <a:normAutofit/>
          </a:bodyPr>
          <a:lstStyle/>
          <a:p>
            <a:pPr defTabSz="914400">
              <a:lnSpc>
                <a:spcPct val="90000"/>
              </a:lnSpc>
              <a:spcBef>
                <a:spcPts val="1000"/>
              </a:spcBef>
            </a:pPr>
            <a:r>
              <a:rPr lang="en-US" sz="2800" b="1" dirty="0"/>
              <a:t>The 2024 update includes 3 pages of new or revised terms.  Standard setter columns have been added to show which codes are required for each.</a:t>
            </a:r>
          </a:p>
          <a:p>
            <a:pPr defTabSz="914400">
              <a:lnSpc>
                <a:spcPct val="90000"/>
              </a:lnSpc>
              <a:spcBef>
                <a:spcPts val="1000"/>
              </a:spcBef>
            </a:pPr>
            <a:r>
              <a:rPr lang="en-US" sz="2000" b="1" dirty="0">
                <a:solidFill>
                  <a:srgbClr val="0070C0"/>
                </a:solidFill>
                <a:latin typeface="Century Schoolbook" panose="02040604050505020304" pitchFamily="18" charset="0"/>
                <a:hlinkClick r:id="rId3">
                  <a:extLst>
                    <a:ext uri="{A12FA001-AC4F-418D-AE19-62706E023703}">
                      <ahyp:hlinkClr xmlns:ahyp="http://schemas.microsoft.com/office/drawing/2018/hyperlinkcolor" val="tx"/>
                    </a:ext>
                  </a:extLst>
                </a:hlinkClick>
              </a:rPr>
              <a:t>https://www.naaccr.org/icdo3/</a:t>
            </a:r>
            <a:endParaRPr lang="en-US" sz="2000" b="1" dirty="0">
              <a:solidFill>
                <a:srgbClr val="0070C0"/>
              </a:solidFill>
              <a:latin typeface="Century Schoolbook" panose="02040604050505020304" pitchFamily="18" charset="0"/>
            </a:endParaRPr>
          </a:p>
          <a:p>
            <a:pPr defTabSz="914400">
              <a:lnSpc>
                <a:spcPct val="90000"/>
              </a:lnSpc>
              <a:spcBef>
                <a:spcPts val="1000"/>
              </a:spcBef>
            </a:pPr>
            <a:endParaRPr lang="en-US" sz="2000" b="1" dirty="0">
              <a:solidFill>
                <a:schemeClr val="bg1">
                  <a:lumMod val="50000"/>
                </a:schemeClr>
              </a:solidFill>
              <a:latin typeface="Century Schoolbook" panose="02040604050505020304" pitchFamily="18" charset="0"/>
            </a:endParaRPr>
          </a:p>
        </p:txBody>
      </p:sp>
      <p:pic>
        <p:nvPicPr>
          <p:cNvPr id="4" name="Content Placeholder 5">
            <a:extLst>
              <a:ext uri="{FF2B5EF4-FFF2-40B4-BE49-F238E27FC236}">
                <a16:creationId xmlns:a16="http://schemas.microsoft.com/office/drawing/2014/main" id="{AFF82B5D-7165-03F7-8E5D-A8CBF597DAFA}"/>
              </a:ext>
            </a:extLst>
          </p:cNvPr>
          <p:cNvPicPr>
            <a:picLocks noGrp="1" noChangeAspect="1"/>
          </p:cNvPicPr>
          <p:nvPr>
            <p:ph sz="half" idx="15"/>
          </p:nvPr>
        </p:nvPicPr>
        <p:blipFill>
          <a:blip r:embed="rId4"/>
          <a:stretch>
            <a:fillRect/>
          </a:stretch>
        </p:blipFill>
        <p:spPr>
          <a:xfrm>
            <a:off x="4520843" y="178676"/>
            <a:ext cx="7578112" cy="5759669"/>
          </a:xfrm>
          <a:noFill/>
        </p:spPr>
      </p:pic>
    </p:spTree>
    <p:extLst>
      <p:ext uri="{BB962C8B-B14F-4D97-AF65-F5344CB8AC3E}">
        <p14:creationId xmlns:p14="http://schemas.microsoft.com/office/powerpoint/2010/main" val="1596026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8902-EEE2-D700-67A3-CC73940D3BF0}"/>
              </a:ext>
            </a:extLst>
          </p:cNvPr>
          <p:cNvSpPr>
            <a:spLocks noGrp="1"/>
          </p:cNvSpPr>
          <p:nvPr>
            <p:ph type="title"/>
          </p:nvPr>
        </p:nvSpPr>
        <p:spPr>
          <a:xfrm>
            <a:off x="457200" y="388306"/>
            <a:ext cx="11353800" cy="770351"/>
          </a:xfrm>
        </p:spPr>
        <p:txBody>
          <a:bodyPr anchor="b">
            <a:normAutofit/>
          </a:bodyPr>
          <a:lstStyle/>
          <a:p>
            <a:r>
              <a:rPr lang="en-US" dirty="0"/>
              <a:t>Cancer Schema List, SSDIs and Grade</a:t>
            </a:r>
          </a:p>
        </p:txBody>
      </p:sp>
      <p:pic>
        <p:nvPicPr>
          <p:cNvPr id="4" name="Content Placeholder 5">
            <a:extLst>
              <a:ext uri="{FF2B5EF4-FFF2-40B4-BE49-F238E27FC236}">
                <a16:creationId xmlns:a16="http://schemas.microsoft.com/office/drawing/2014/main" id="{1AD379A2-0724-FD56-3617-1061DCE6649C}"/>
              </a:ext>
            </a:extLst>
          </p:cNvPr>
          <p:cNvPicPr>
            <a:picLocks noGrp="1" noChangeAspect="1"/>
          </p:cNvPicPr>
          <p:nvPr>
            <p:ph sz="half" idx="1"/>
          </p:nvPr>
        </p:nvPicPr>
        <p:blipFill rotWithShape="1">
          <a:blip r:embed="rId3"/>
          <a:srcRect r="17070" b="-2"/>
          <a:stretch/>
        </p:blipFill>
        <p:spPr>
          <a:xfrm>
            <a:off x="457200" y="1825625"/>
            <a:ext cx="5562600" cy="3873717"/>
          </a:xfrm>
          <a:noFill/>
        </p:spPr>
      </p:pic>
      <p:pic>
        <p:nvPicPr>
          <p:cNvPr id="5" name="Picture 4">
            <a:extLst>
              <a:ext uri="{FF2B5EF4-FFF2-40B4-BE49-F238E27FC236}">
                <a16:creationId xmlns:a16="http://schemas.microsoft.com/office/drawing/2014/main" id="{4E19BC06-6260-E8CF-E393-4FA20E0DD4BB}"/>
              </a:ext>
            </a:extLst>
          </p:cNvPr>
          <p:cNvPicPr>
            <a:picLocks noChangeAspect="1"/>
          </p:cNvPicPr>
          <p:nvPr/>
        </p:nvPicPr>
        <p:blipFill rotWithShape="1">
          <a:blip r:embed="rId4"/>
          <a:srcRect l="1705" r="9501" b="1"/>
          <a:stretch/>
        </p:blipFill>
        <p:spPr>
          <a:xfrm>
            <a:off x="6172200" y="1825625"/>
            <a:ext cx="5638800" cy="3873717"/>
          </a:xfrm>
          <a:prstGeom prst="rect">
            <a:avLst/>
          </a:prstGeom>
          <a:noFill/>
        </p:spPr>
      </p:pic>
      <p:sp>
        <p:nvSpPr>
          <p:cNvPr id="10" name="Subtitle 4">
            <a:extLst>
              <a:ext uri="{FF2B5EF4-FFF2-40B4-BE49-F238E27FC236}">
                <a16:creationId xmlns:a16="http://schemas.microsoft.com/office/drawing/2014/main" id="{8034BAB6-1743-5B58-DE63-79091E76CB4B}"/>
              </a:ext>
            </a:extLst>
          </p:cNvPr>
          <p:cNvSpPr>
            <a:spLocks noGrp="1"/>
          </p:cNvSpPr>
          <p:nvPr>
            <p:ph type="subTitle" idx="10"/>
          </p:nvPr>
        </p:nvSpPr>
        <p:spPr>
          <a:xfrm>
            <a:off x="457200" y="1208761"/>
            <a:ext cx="11353800" cy="432149"/>
          </a:xfrm>
        </p:spPr>
        <p:txBody>
          <a:bodyPr/>
          <a:lstStyle/>
          <a:p>
            <a:r>
              <a:rPr lang="en-US" dirty="0"/>
              <a:t>https://apps.naaccr.org/ssdi/list/</a:t>
            </a:r>
          </a:p>
        </p:txBody>
      </p:sp>
    </p:spTree>
    <p:extLst>
      <p:ext uri="{BB962C8B-B14F-4D97-AF65-F5344CB8AC3E}">
        <p14:creationId xmlns:p14="http://schemas.microsoft.com/office/powerpoint/2010/main" val="1739155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12A3-0181-EBC1-780E-13D55B9790EB}"/>
              </a:ext>
            </a:extLst>
          </p:cNvPr>
          <p:cNvSpPr>
            <a:spLocks noGrp="1"/>
          </p:cNvSpPr>
          <p:nvPr>
            <p:ph type="title"/>
          </p:nvPr>
        </p:nvSpPr>
        <p:spPr>
          <a:xfrm>
            <a:off x="241737" y="365125"/>
            <a:ext cx="5675587" cy="1325563"/>
          </a:xfrm>
        </p:spPr>
        <p:txBody>
          <a:bodyPr>
            <a:normAutofit/>
          </a:bodyPr>
          <a:lstStyle/>
          <a:p>
            <a:r>
              <a:rPr lang="en-US" dirty="0"/>
              <a:t>Hematopoietic and Lymphoid Database</a:t>
            </a:r>
          </a:p>
        </p:txBody>
      </p:sp>
      <p:pic>
        <p:nvPicPr>
          <p:cNvPr id="5" name="Content Placeholder 4">
            <a:extLst>
              <a:ext uri="{FF2B5EF4-FFF2-40B4-BE49-F238E27FC236}">
                <a16:creationId xmlns:a16="http://schemas.microsoft.com/office/drawing/2014/main" id="{4D89449B-3FC1-EE66-3868-BD11DEAE04E6}"/>
              </a:ext>
            </a:extLst>
          </p:cNvPr>
          <p:cNvPicPr>
            <a:picLocks noGrp="1" noChangeAspect="1"/>
          </p:cNvPicPr>
          <p:nvPr>
            <p:ph idx="1"/>
          </p:nvPr>
        </p:nvPicPr>
        <p:blipFill>
          <a:blip r:embed="rId3"/>
          <a:stretch>
            <a:fillRect/>
          </a:stretch>
        </p:blipFill>
        <p:spPr>
          <a:xfrm>
            <a:off x="161965" y="1690688"/>
            <a:ext cx="5934035" cy="4068982"/>
          </a:xfrm>
        </p:spPr>
      </p:pic>
      <p:pic>
        <p:nvPicPr>
          <p:cNvPr id="7" name="Picture 6">
            <a:extLst>
              <a:ext uri="{FF2B5EF4-FFF2-40B4-BE49-F238E27FC236}">
                <a16:creationId xmlns:a16="http://schemas.microsoft.com/office/drawing/2014/main" id="{E61FFB05-438B-4AF8-3B00-5389FE4688B3}"/>
              </a:ext>
            </a:extLst>
          </p:cNvPr>
          <p:cNvPicPr>
            <a:picLocks noChangeAspect="1"/>
          </p:cNvPicPr>
          <p:nvPr/>
        </p:nvPicPr>
        <p:blipFill>
          <a:blip r:embed="rId4"/>
          <a:stretch>
            <a:fillRect/>
          </a:stretch>
        </p:blipFill>
        <p:spPr>
          <a:xfrm>
            <a:off x="6001406" y="199698"/>
            <a:ext cx="6028629" cy="5559972"/>
          </a:xfrm>
          <a:prstGeom prst="rect">
            <a:avLst/>
          </a:prstGeom>
        </p:spPr>
      </p:pic>
    </p:spTree>
    <p:extLst>
      <p:ext uri="{BB962C8B-B14F-4D97-AF65-F5344CB8AC3E}">
        <p14:creationId xmlns:p14="http://schemas.microsoft.com/office/powerpoint/2010/main" val="2142141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105B-D1F6-92B3-5083-918D95E0DB03}"/>
              </a:ext>
            </a:extLst>
          </p:cNvPr>
          <p:cNvSpPr>
            <a:spLocks noGrp="1"/>
          </p:cNvSpPr>
          <p:nvPr>
            <p:ph type="title"/>
          </p:nvPr>
        </p:nvSpPr>
        <p:spPr>
          <a:xfrm>
            <a:off x="838200" y="365125"/>
            <a:ext cx="10515600" cy="801523"/>
          </a:xfrm>
        </p:spPr>
        <p:txBody>
          <a:bodyPr/>
          <a:lstStyle/>
          <a:p>
            <a:r>
              <a:rPr lang="en-US" dirty="0"/>
              <a:t>New Data Items for 2024</a:t>
            </a:r>
          </a:p>
        </p:txBody>
      </p:sp>
      <p:graphicFrame>
        <p:nvGraphicFramePr>
          <p:cNvPr id="4" name="Table 4">
            <a:extLst>
              <a:ext uri="{FF2B5EF4-FFF2-40B4-BE49-F238E27FC236}">
                <a16:creationId xmlns:a16="http://schemas.microsoft.com/office/drawing/2014/main" id="{7EFC2FFB-312E-1F68-98A4-7F35AC3BE49D}"/>
              </a:ext>
            </a:extLst>
          </p:cNvPr>
          <p:cNvGraphicFramePr>
            <a:graphicFrameLocks noGrp="1"/>
          </p:cNvGraphicFramePr>
          <p:nvPr>
            <p:ph idx="1"/>
            <p:extLst>
              <p:ext uri="{D42A27DB-BD31-4B8C-83A1-F6EECF244321}">
                <p14:modId xmlns:p14="http://schemas.microsoft.com/office/powerpoint/2010/main" val="1962038236"/>
              </p:ext>
            </p:extLst>
          </p:nvPr>
        </p:nvGraphicFramePr>
        <p:xfrm>
          <a:off x="399393" y="1166648"/>
          <a:ext cx="11340660" cy="4729654"/>
        </p:xfrm>
        <a:graphic>
          <a:graphicData uri="http://schemas.openxmlformats.org/drawingml/2006/table">
            <a:tbl>
              <a:tblPr firstRow="1" bandRow="1">
                <a:tableStyleId>{5C22544A-7EE6-4342-B048-85BDC9FD1C3A}</a:tableStyleId>
              </a:tblPr>
              <a:tblGrid>
                <a:gridCol w="861848">
                  <a:extLst>
                    <a:ext uri="{9D8B030D-6E8A-4147-A177-3AD203B41FA5}">
                      <a16:colId xmlns:a16="http://schemas.microsoft.com/office/drawing/2014/main" val="1063477244"/>
                    </a:ext>
                  </a:extLst>
                </a:gridCol>
                <a:gridCol w="735725">
                  <a:extLst>
                    <a:ext uri="{9D8B030D-6E8A-4147-A177-3AD203B41FA5}">
                      <a16:colId xmlns:a16="http://schemas.microsoft.com/office/drawing/2014/main" val="3743793214"/>
                    </a:ext>
                  </a:extLst>
                </a:gridCol>
                <a:gridCol w="2963917">
                  <a:extLst>
                    <a:ext uri="{9D8B030D-6E8A-4147-A177-3AD203B41FA5}">
                      <a16:colId xmlns:a16="http://schemas.microsoft.com/office/drawing/2014/main" val="1395115755"/>
                    </a:ext>
                  </a:extLst>
                </a:gridCol>
                <a:gridCol w="3142593">
                  <a:extLst>
                    <a:ext uri="{9D8B030D-6E8A-4147-A177-3AD203B41FA5}">
                      <a16:colId xmlns:a16="http://schemas.microsoft.com/office/drawing/2014/main" val="4184426092"/>
                    </a:ext>
                  </a:extLst>
                </a:gridCol>
                <a:gridCol w="1746467">
                  <a:extLst>
                    <a:ext uri="{9D8B030D-6E8A-4147-A177-3AD203B41FA5}">
                      <a16:colId xmlns:a16="http://schemas.microsoft.com/office/drawing/2014/main" val="1302150359"/>
                    </a:ext>
                  </a:extLst>
                </a:gridCol>
                <a:gridCol w="1890110">
                  <a:extLst>
                    <a:ext uri="{9D8B030D-6E8A-4147-A177-3AD203B41FA5}">
                      <a16:colId xmlns:a16="http://schemas.microsoft.com/office/drawing/2014/main" val="893896569"/>
                    </a:ext>
                  </a:extLst>
                </a:gridCol>
              </a:tblGrid>
              <a:tr h="658532">
                <a:tc>
                  <a:txBody>
                    <a:bodyPr/>
                    <a:lstStyle/>
                    <a:p>
                      <a:r>
                        <a:rPr lang="en-US" dirty="0"/>
                        <a:t>Length</a:t>
                      </a:r>
                    </a:p>
                  </a:txBody>
                  <a:tcPr/>
                </a:tc>
                <a:tc>
                  <a:txBody>
                    <a:bodyPr/>
                    <a:lstStyle/>
                    <a:p>
                      <a:r>
                        <a:rPr lang="en-US" dirty="0"/>
                        <a:t>Item#</a:t>
                      </a:r>
                    </a:p>
                  </a:txBody>
                  <a:tcPr/>
                </a:tc>
                <a:tc>
                  <a:txBody>
                    <a:bodyPr/>
                    <a:lstStyle/>
                    <a:p>
                      <a:r>
                        <a:rPr lang="en-US" dirty="0"/>
                        <a:t>Item Name</a:t>
                      </a:r>
                    </a:p>
                  </a:txBody>
                  <a:tcPr/>
                </a:tc>
                <a:tc>
                  <a:txBody>
                    <a:bodyPr/>
                    <a:lstStyle/>
                    <a:p>
                      <a:r>
                        <a:rPr lang="en-US" dirty="0"/>
                        <a:t>XML NAACCR ID</a:t>
                      </a:r>
                    </a:p>
                  </a:txBody>
                  <a:tcPr/>
                </a:tc>
                <a:tc>
                  <a:txBody>
                    <a:bodyPr/>
                    <a:lstStyle/>
                    <a:p>
                      <a:r>
                        <a:rPr lang="en-US" dirty="0"/>
                        <a:t>Parent XML Element</a:t>
                      </a:r>
                    </a:p>
                  </a:txBody>
                  <a:tcPr/>
                </a:tc>
                <a:tc>
                  <a:txBody>
                    <a:bodyPr/>
                    <a:lstStyle/>
                    <a:p>
                      <a:r>
                        <a:rPr lang="en-US" dirty="0"/>
                        <a:t>Section</a:t>
                      </a:r>
                    </a:p>
                  </a:txBody>
                  <a:tcPr/>
                </a:tc>
                <a:extLst>
                  <a:ext uri="{0D108BD9-81ED-4DB2-BD59-A6C34878D82A}">
                    <a16:rowId xmlns:a16="http://schemas.microsoft.com/office/drawing/2014/main" val="1530024876"/>
                  </a:ext>
                </a:extLst>
              </a:tr>
              <a:tr h="567012">
                <a:tc>
                  <a:txBody>
                    <a:bodyPr/>
                    <a:lstStyle/>
                    <a:p>
                      <a:r>
                        <a:rPr lang="en-US" dirty="0"/>
                        <a:t>1</a:t>
                      </a:r>
                    </a:p>
                  </a:txBody>
                  <a:tcPr/>
                </a:tc>
                <a:tc>
                  <a:txBody>
                    <a:bodyPr/>
                    <a:lstStyle/>
                    <a:p>
                      <a:r>
                        <a:rPr lang="en-US" dirty="0"/>
                        <a:t>86</a:t>
                      </a:r>
                    </a:p>
                  </a:txBody>
                  <a:tcPr/>
                </a:tc>
                <a:tc>
                  <a:txBody>
                    <a:bodyPr/>
                    <a:lstStyle/>
                    <a:p>
                      <a:r>
                        <a:rPr lang="en-US" dirty="0"/>
                        <a:t>Geocoding Quality Code</a:t>
                      </a:r>
                    </a:p>
                  </a:txBody>
                  <a:tcPr/>
                </a:tc>
                <a:tc>
                  <a:txBody>
                    <a:bodyPr/>
                    <a:lstStyle/>
                    <a:p>
                      <a:r>
                        <a:rPr lang="en-US" dirty="0" err="1"/>
                        <a:t>geocodingQualityCode</a:t>
                      </a:r>
                      <a:endParaRPr lang="en-US" dirty="0"/>
                    </a:p>
                  </a:txBody>
                  <a:tcPr/>
                </a:tc>
                <a:tc>
                  <a:txBody>
                    <a:bodyPr/>
                    <a:lstStyle/>
                    <a:p>
                      <a:r>
                        <a:rPr lang="en-US" dirty="0"/>
                        <a:t>Tumor</a:t>
                      </a:r>
                    </a:p>
                  </a:txBody>
                  <a:tcPr/>
                </a:tc>
                <a:tc>
                  <a:txBody>
                    <a:bodyPr/>
                    <a:lstStyle/>
                    <a:p>
                      <a:r>
                        <a:rPr lang="en-US" dirty="0"/>
                        <a:t>Demographic</a:t>
                      </a:r>
                    </a:p>
                  </a:txBody>
                  <a:tcPr/>
                </a:tc>
                <a:extLst>
                  <a:ext uri="{0D108BD9-81ED-4DB2-BD59-A6C34878D82A}">
                    <a16:rowId xmlns:a16="http://schemas.microsoft.com/office/drawing/2014/main" val="1390989474"/>
                  </a:ext>
                </a:extLst>
              </a:tr>
              <a:tr h="810017">
                <a:tc>
                  <a:txBody>
                    <a:bodyPr/>
                    <a:lstStyle/>
                    <a:p>
                      <a:r>
                        <a:rPr lang="en-US" dirty="0"/>
                        <a:t>14</a:t>
                      </a:r>
                    </a:p>
                  </a:txBody>
                  <a:tcPr/>
                </a:tc>
                <a:tc>
                  <a:txBody>
                    <a:bodyPr/>
                    <a:lstStyle/>
                    <a:p>
                      <a:r>
                        <a:rPr lang="en-US" dirty="0"/>
                        <a:t>87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Geocoding Quality Code</a:t>
                      </a:r>
                    </a:p>
                    <a:p>
                      <a:r>
                        <a:rPr lang="en-US" dirty="0"/>
                        <a:t>Detail</a:t>
                      </a:r>
                    </a:p>
                  </a:txBody>
                  <a:tcPr/>
                </a:tc>
                <a:tc>
                  <a:txBody>
                    <a:bodyPr/>
                    <a:lstStyle/>
                    <a:p>
                      <a:r>
                        <a:rPr lang="en-US" dirty="0" err="1"/>
                        <a:t>geocodingQualityCodeDetail</a:t>
                      </a:r>
                      <a:endParaRPr lang="en-US" dirty="0"/>
                    </a:p>
                  </a:txBody>
                  <a:tcPr/>
                </a:tc>
                <a:tc>
                  <a:txBody>
                    <a:bodyPr/>
                    <a:lstStyle/>
                    <a:p>
                      <a:r>
                        <a:rPr lang="en-US" dirty="0"/>
                        <a:t>Tumor</a:t>
                      </a:r>
                    </a:p>
                  </a:txBody>
                  <a:tcPr/>
                </a:tc>
                <a:tc>
                  <a:txBody>
                    <a:bodyPr/>
                    <a:lstStyle/>
                    <a:p>
                      <a:r>
                        <a:rPr lang="en-US" dirty="0"/>
                        <a:t>Demographic</a:t>
                      </a:r>
                    </a:p>
                  </a:txBody>
                  <a:tcPr/>
                </a:tc>
                <a:extLst>
                  <a:ext uri="{0D108BD9-81ED-4DB2-BD59-A6C34878D82A}">
                    <a16:rowId xmlns:a16="http://schemas.microsoft.com/office/drawing/2014/main" val="3493996435"/>
                  </a:ext>
                </a:extLst>
              </a:tr>
              <a:tr h="567012">
                <a:tc>
                  <a:txBody>
                    <a:bodyPr/>
                    <a:lstStyle/>
                    <a:p>
                      <a:r>
                        <a:rPr lang="en-US" dirty="0"/>
                        <a:t>4</a:t>
                      </a:r>
                    </a:p>
                  </a:txBody>
                  <a:tcPr/>
                </a:tc>
                <a:tc>
                  <a:txBody>
                    <a:bodyPr/>
                    <a:lstStyle/>
                    <a:p>
                      <a:r>
                        <a:rPr lang="en-US" dirty="0"/>
                        <a:t>751</a:t>
                      </a:r>
                    </a:p>
                  </a:txBody>
                  <a:tcPr/>
                </a:tc>
                <a:tc>
                  <a:txBody>
                    <a:bodyPr/>
                    <a:lstStyle/>
                    <a:p>
                      <a:r>
                        <a:rPr lang="en-US" dirty="0"/>
                        <a:t>Rx Hosp-Recon Breast</a:t>
                      </a:r>
                    </a:p>
                  </a:txBody>
                  <a:tcPr/>
                </a:tc>
                <a:tc>
                  <a:txBody>
                    <a:bodyPr/>
                    <a:lstStyle/>
                    <a:p>
                      <a:r>
                        <a:rPr lang="en-US" dirty="0" err="1"/>
                        <a:t>rxHospReconBreast</a:t>
                      </a:r>
                      <a:endParaRPr lang="en-US" dirty="0"/>
                    </a:p>
                  </a:txBody>
                  <a:tcPr/>
                </a:tc>
                <a:tc>
                  <a:txBody>
                    <a:bodyPr/>
                    <a:lstStyle/>
                    <a:p>
                      <a:r>
                        <a:rPr lang="en-US" dirty="0"/>
                        <a:t>Tumor</a:t>
                      </a:r>
                    </a:p>
                  </a:txBody>
                  <a:tcPr/>
                </a:tc>
                <a:tc>
                  <a:txBody>
                    <a:bodyPr/>
                    <a:lstStyle/>
                    <a:p>
                      <a:r>
                        <a:rPr lang="en-US" dirty="0"/>
                        <a:t>Hospital Specific</a:t>
                      </a:r>
                    </a:p>
                  </a:txBody>
                  <a:tcPr/>
                </a:tc>
                <a:extLst>
                  <a:ext uri="{0D108BD9-81ED-4DB2-BD59-A6C34878D82A}">
                    <a16:rowId xmlns:a16="http://schemas.microsoft.com/office/drawing/2014/main" val="1302866861"/>
                  </a:ext>
                </a:extLst>
              </a:tr>
              <a:tr h="658532">
                <a:tc>
                  <a:txBody>
                    <a:bodyPr/>
                    <a:lstStyle/>
                    <a:p>
                      <a:r>
                        <a:rPr lang="en-US" dirty="0"/>
                        <a:t>4</a:t>
                      </a:r>
                    </a:p>
                  </a:txBody>
                  <a:tcPr/>
                </a:tc>
                <a:tc>
                  <a:txBody>
                    <a:bodyPr/>
                    <a:lstStyle/>
                    <a:p>
                      <a:r>
                        <a:rPr lang="en-US" dirty="0"/>
                        <a:t>1335</a:t>
                      </a:r>
                    </a:p>
                  </a:txBody>
                  <a:tcPr/>
                </a:tc>
                <a:tc>
                  <a:txBody>
                    <a:bodyPr/>
                    <a:lstStyle/>
                    <a:p>
                      <a:r>
                        <a:rPr lang="en-US" dirty="0"/>
                        <a:t>Rx </a:t>
                      </a:r>
                      <a:r>
                        <a:rPr lang="en-US" dirty="0" err="1"/>
                        <a:t>Summ</a:t>
                      </a:r>
                      <a:r>
                        <a:rPr lang="en-US" dirty="0"/>
                        <a:t>-Recon Breast</a:t>
                      </a:r>
                    </a:p>
                  </a:txBody>
                  <a:tcPr/>
                </a:tc>
                <a:tc>
                  <a:txBody>
                    <a:bodyPr/>
                    <a:lstStyle/>
                    <a:p>
                      <a:r>
                        <a:rPr lang="en-US" dirty="0" err="1"/>
                        <a:t>rxSummReconBreast</a:t>
                      </a:r>
                      <a:endParaRPr lang="en-US" dirty="0"/>
                    </a:p>
                  </a:txBody>
                  <a:tcPr/>
                </a:tc>
                <a:tc>
                  <a:txBody>
                    <a:bodyPr/>
                    <a:lstStyle/>
                    <a:p>
                      <a:r>
                        <a:rPr lang="en-US" dirty="0"/>
                        <a:t>Tumor</a:t>
                      </a:r>
                    </a:p>
                  </a:txBody>
                  <a:tcPr/>
                </a:tc>
                <a:tc>
                  <a:txBody>
                    <a:bodyPr/>
                    <a:lstStyle/>
                    <a:p>
                      <a:r>
                        <a:rPr lang="en-US" dirty="0"/>
                        <a:t>Treatment 1</a:t>
                      </a:r>
                      <a:r>
                        <a:rPr lang="en-US" baseline="30000" dirty="0"/>
                        <a:t>st</a:t>
                      </a:r>
                      <a:r>
                        <a:rPr lang="en-US" dirty="0"/>
                        <a:t> Course</a:t>
                      </a:r>
                    </a:p>
                  </a:txBody>
                  <a:tcPr/>
                </a:tc>
                <a:extLst>
                  <a:ext uri="{0D108BD9-81ED-4DB2-BD59-A6C34878D82A}">
                    <a16:rowId xmlns:a16="http://schemas.microsoft.com/office/drawing/2014/main" val="2791220816"/>
                  </a:ext>
                </a:extLst>
              </a:tr>
              <a:tr h="810017">
                <a:tc>
                  <a:txBody>
                    <a:bodyPr/>
                    <a:lstStyle/>
                    <a:p>
                      <a:r>
                        <a:rPr lang="en-US" dirty="0"/>
                        <a:t>1</a:t>
                      </a:r>
                    </a:p>
                  </a:txBody>
                  <a:tcPr/>
                </a:tc>
                <a:tc>
                  <a:txBody>
                    <a:bodyPr/>
                    <a:lstStyle/>
                    <a:p>
                      <a:r>
                        <a:rPr lang="en-US" dirty="0"/>
                        <a:t>1975</a:t>
                      </a:r>
                    </a:p>
                  </a:txBody>
                  <a:tcPr/>
                </a:tc>
                <a:tc>
                  <a:txBody>
                    <a:bodyPr/>
                    <a:lstStyle/>
                    <a:p>
                      <a:r>
                        <a:rPr lang="en-US" dirty="0"/>
                        <a:t>Derived Summary Grade 2018</a:t>
                      </a:r>
                    </a:p>
                  </a:txBody>
                  <a:tcPr/>
                </a:tc>
                <a:tc>
                  <a:txBody>
                    <a:bodyPr/>
                    <a:lstStyle/>
                    <a:p>
                      <a:r>
                        <a:rPr lang="en-US" dirty="0"/>
                        <a:t>derivedSummaryGrade2018</a:t>
                      </a:r>
                    </a:p>
                  </a:txBody>
                  <a:tcPr/>
                </a:tc>
                <a:tc>
                  <a:txBody>
                    <a:bodyPr/>
                    <a:lstStyle/>
                    <a:p>
                      <a:r>
                        <a:rPr lang="en-US" dirty="0"/>
                        <a:t>Tumor</a:t>
                      </a:r>
                    </a:p>
                  </a:txBody>
                  <a:tcPr/>
                </a:tc>
                <a:tc>
                  <a:txBody>
                    <a:bodyPr/>
                    <a:lstStyle/>
                    <a:p>
                      <a:r>
                        <a:rPr lang="en-US" dirty="0"/>
                        <a:t>Stage/Prognostic Factor</a:t>
                      </a:r>
                    </a:p>
                  </a:txBody>
                  <a:tcPr/>
                </a:tc>
                <a:extLst>
                  <a:ext uri="{0D108BD9-81ED-4DB2-BD59-A6C34878D82A}">
                    <a16:rowId xmlns:a16="http://schemas.microsoft.com/office/drawing/2014/main" val="1088094010"/>
                  </a:ext>
                </a:extLst>
              </a:tr>
              <a:tr h="658532">
                <a:tc>
                  <a:txBody>
                    <a:bodyPr/>
                    <a:lstStyle/>
                    <a:p>
                      <a:r>
                        <a:rPr lang="en-US" dirty="0"/>
                        <a:t>1</a:t>
                      </a:r>
                    </a:p>
                  </a:txBody>
                  <a:tcPr/>
                </a:tc>
                <a:tc>
                  <a:txBody>
                    <a:bodyPr/>
                    <a:lstStyle/>
                    <a:p>
                      <a:r>
                        <a:rPr lang="en-US" dirty="0"/>
                        <a:t>3964</a:t>
                      </a:r>
                    </a:p>
                  </a:txBody>
                  <a:tcPr/>
                </a:tc>
                <a:tc>
                  <a:txBody>
                    <a:bodyPr/>
                    <a:lstStyle/>
                    <a:p>
                      <a:r>
                        <a:rPr lang="en-US" dirty="0"/>
                        <a:t>Brain Primary Tumor Location</a:t>
                      </a:r>
                    </a:p>
                  </a:txBody>
                  <a:tcPr/>
                </a:tc>
                <a:tc>
                  <a:txBody>
                    <a:bodyPr/>
                    <a:lstStyle/>
                    <a:p>
                      <a:r>
                        <a:rPr lang="en-US" dirty="0" err="1"/>
                        <a:t>brainPrimaryTumorLocation</a:t>
                      </a:r>
                      <a:endParaRPr lang="en-US" dirty="0"/>
                    </a:p>
                  </a:txBody>
                  <a:tcPr/>
                </a:tc>
                <a:tc>
                  <a:txBody>
                    <a:bodyPr/>
                    <a:lstStyle/>
                    <a:p>
                      <a:r>
                        <a:rPr lang="en-US" dirty="0"/>
                        <a:t>Tumor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Stage/Prognostic Factor</a:t>
                      </a:r>
                    </a:p>
                  </a:txBody>
                  <a:tcPr/>
                </a:tc>
                <a:extLst>
                  <a:ext uri="{0D108BD9-81ED-4DB2-BD59-A6C34878D82A}">
                    <a16:rowId xmlns:a16="http://schemas.microsoft.com/office/drawing/2014/main" val="1921043900"/>
                  </a:ext>
                </a:extLst>
              </a:tr>
            </a:tbl>
          </a:graphicData>
        </a:graphic>
      </p:graphicFrame>
    </p:spTree>
    <p:extLst>
      <p:ext uri="{BB962C8B-B14F-4D97-AF65-F5344CB8AC3E}">
        <p14:creationId xmlns:p14="http://schemas.microsoft.com/office/powerpoint/2010/main" val="2325553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620F-2C98-17AB-3F4E-03406DB31C7C}"/>
              </a:ext>
            </a:extLst>
          </p:cNvPr>
          <p:cNvSpPr>
            <a:spLocks noGrp="1"/>
          </p:cNvSpPr>
          <p:nvPr>
            <p:ph type="title"/>
          </p:nvPr>
        </p:nvSpPr>
        <p:spPr>
          <a:xfrm>
            <a:off x="838200" y="365125"/>
            <a:ext cx="10515600" cy="854075"/>
          </a:xfrm>
        </p:spPr>
        <p:txBody>
          <a:bodyPr/>
          <a:lstStyle/>
          <a:p>
            <a:r>
              <a:rPr lang="en-US" dirty="0"/>
              <a:t>New Data Items for 2025</a:t>
            </a:r>
          </a:p>
        </p:txBody>
      </p:sp>
      <p:graphicFrame>
        <p:nvGraphicFramePr>
          <p:cNvPr id="4" name="Table 4">
            <a:extLst>
              <a:ext uri="{FF2B5EF4-FFF2-40B4-BE49-F238E27FC236}">
                <a16:creationId xmlns:a16="http://schemas.microsoft.com/office/drawing/2014/main" id="{2447B676-4ECE-3C43-0855-2F5B071C14AA}"/>
              </a:ext>
            </a:extLst>
          </p:cNvPr>
          <p:cNvGraphicFramePr>
            <a:graphicFrameLocks noGrp="1"/>
          </p:cNvGraphicFramePr>
          <p:nvPr>
            <p:ph idx="1"/>
            <p:extLst>
              <p:ext uri="{D42A27DB-BD31-4B8C-83A1-F6EECF244321}">
                <p14:modId xmlns:p14="http://schemas.microsoft.com/office/powerpoint/2010/main" val="1196871548"/>
              </p:ext>
            </p:extLst>
          </p:nvPr>
        </p:nvGraphicFramePr>
        <p:xfrm>
          <a:off x="346840" y="1582614"/>
          <a:ext cx="11424744" cy="2409093"/>
        </p:xfrm>
        <a:graphic>
          <a:graphicData uri="http://schemas.openxmlformats.org/drawingml/2006/table">
            <a:tbl>
              <a:tblPr firstRow="1" bandRow="1">
                <a:tableStyleId>{5C22544A-7EE6-4342-B048-85BDC9FD1C3A}</a:tableStyleId>
              </a:tblPr>
              <a:tblGrid>
                <a:gridCol w="870701">
                  <a:extLst>
                    <a:ext uri="{9D8B030D-6E8A-4147-A177-3AD203B41FA5}">
                      <a16:colId xmlns:a16="http://schemas.microsoft.com/office/drawing/2014/main" val="1168544122"/>
                    </a:ext>
                  </a:extLst>
                </a:gridCol>
                <a:gridCol w="799332">
                  <a:extLst>
                    <a:ext uri="{9D8B030D-6E8A-4147-A177-3AD203B41FA5}">
                      <a16:colId xmlns:a16="http://schemas.microsoft.com/office/drawing/2014/main" val="207502480"/>
                    </a:ext>
                  </a:extLst>
                </a:gridCol>
                <a:gridCol w="3654091">
                  <a:extLst>
                    <a:ext uri="{9D8B030D-6E8A-4147-A177-3AD203B41FA5}">
                      <a16:colId xmlns:a16="http://schemas.microsoft.com/office/drawing/2014/main" val="705833881"/>
                    </a:ext>
                  </a:extLst>
                </a:gridCol>
                <a:gridCol w="2292372">
                  <a:extLst>
                    <a:ext uri="{9D8B030D-6E8A-4147-A177-3AD203B41FA5}">
                      <a16:colId xmlns:a16="http://schemas.microsoft.com/office/drawing/2014/main" val="799641626"/>
                    </a:ext>
                  </a:extLst>
                </a:gridCol>
                <a:gridCol w="1521586">
                  <a:extLst>
                    <a:ext uri="{9D8B030D-6E8A-4147-A177-3AD203B41FA5}">
                      <a16:colId xmlns:a16="http://schemas.microsoft.com/office/drawing/2014/main" val="2875510165"/>
                    </a:ext>
                  </a:extLst>
                </a:gridCol>
                <a:gridCol w="2286662">
                  <a:extLst>
                    <a:ext uri="{9D8B030D-6E8A-4147-A177-3AD203B41FA5}">
                      <a16:colId xmlns:a16="http://schemas.microsoft.com/office/drawing/2014/main" val="3017853111"/>
                    </a:ext>
                  </a:extLst>
                </a:gridCol>
              </a:tblGrid>
              <a:tr h="541343">
                <a:tc>
                  <a:txBody>
                    <a:bodyPr/>
                    <a:lstStyle/>
                    <a:p>
                      <a:r>
                        <a:rPr lang="en-US" dirty="0"/>
                        <a:t>Length</a:t>
                      </a:r>
                    </a:p>
                  </a:txBody>
                  <a:tcPr/>
                </a:tc>
                <a:tc>
                  <a:txBody>
                    <a:bodyPr/>
                    <a:lstStyle/>
                    <a:p>
                      <a:r>
                        <a:rPr lang="en-US" dirty="0"/>
                        <a:t>Item#</a:t>
                      </a:r>
                    </a:p>
                  </a:txBody>
                  <a:tcPr/>
                </a:tc>
                <a:tc>
                  <a:txBody>
                    <a:bodyPr/>
                    <a:lstStyle/>
                    <a:p>
                      <a:r>
                        <a:rPr lang="en-US" dirty="0"/>
                        <a:t>Item Name</a:t>
                      </a:r>
                    </a:p>
                  </a:txBody>
                  <a:tcPr/>
                </a:tc>
                <a:tc>
                  <a:txBody>
                    <a:bodyPr/>
                    <a:lstStyle/>
                    <a:p>
                      <a:r>
                        <a:rPr lang="en-US" dirty="0"/>
                        <a:t>XML NAACCR ID</a:t>
                      </a:r>
                    </a:p>
                  </a:txBody>
                  <a:tcPr/>
                </a:tc>
                <a:tc>
                  <a:txBody>
                    <a:bodyPr/>
                    <a:lstStyle/>
                    <a:p>
                      <a:r>
                        <a:rPr lang="en-US" dirty="0"/>
                        <a:t>XML Element</a:t>
                      </a:r>
                    </a:p>
                  </a:txBody>
                  <a:tcPr/>
                </a:tc>
                <a:tc>
                  <a:txBody>
                    <a:bodyPr/>
                    <a:lstStyle/>
                    <a:p>
                      <a:r>
                        <a:rPr lang="en-US" dirty="0"/>
                        <a:t>Section</a:t>
                      </a:r>
                    </a:p>
                  </a:txBody>
                  <a:tcPr/>
                </a:tc>
                <a:extLst>
                  <a:ext uri="{0D108BD9-81ED-4DB2-BD59-A6C34878D82A}">
                    <a16:rowId xmlns:a16="http://schemas.microsoft.com/office/drawing/2014/main" val="3361134909"/>
                  </a:ext>
                </a:extLst>
              </a:tr>
              <a:tr h="947350">
                <a:tc>
                  <a:txBody>
                    <a:bodyPr/>
                    <a:lstStyle/>
                    <a:p>
                      <a:r>
                        <a:rPr lang="en-US" dirty="0"/>
                        <a:t>1</a:t>
                      </a:r>
                    </a:p>
                  </a:txBody>
                  <a:tcPr/>
                </a:tc>
                <a:tc>
                  <a:txBody>
                    <a:bodyPr/>
                    <a:lstStyle/>
                    <a:p>
                      <a:r>
                        <a:rPr lang="en-US" dirty="0"/>
                        <a:t>1172</a:t>
                      </a:r>
                    </a:p>
                  </a:txBody>
                  <a:tcPr/>
                </a:tc>
                <a:tc>
                  <a:txBody>
                    <a:bodyPr/>
                    <a:lstStyle/>
                    <a:p>
                      <a:r>
                        <a:rPr lang="en-US" dirty="0"/>
                        <a:t>Post Transplant Lymphoproliferative Disorder (PTLD)</a:t>
                      </a:r>
                    </a:p>
                  </a:txBody>
                  <a:tcPr/>
                </a:tc>
                <a:tc>
                  <a:txBody>
                    <a:bodyPr/>
                    <a:lstStyle/>
                    <a:p>
                      <a:r>
                        <a:rPr lang="en-US" dirty="0" err="1"/>
                        <a:t>ptld</a:t>
                      </a:r>
                      <a:endParaRPr lang="en-US" dirty="0"/>
                    </a:p>
                  </a:txBody>
                  <a:tcPr/>
                </a:tc>
                <a:tc>
                  <a:txBody>
                    <a:bodyPr/>
                    <a:lstStyle/>
                    <a:p>
                      <a:r>
                        <a:rPr lang="en-US" dirty="0"/>
                        <a:t>Tumor</a:t>
                      </a:r>
                    </a:p>
                  </a:txBody>
                  <a:tcPr/>
                </a:tc>
                <a:tc>
                  <a:txBody>
                    <a:bodyPr/>
                    <a:lstStyle/>
                    <a:p>
                      <a:r>
                        <a:rPr lang="en-US" dirty="0"/>
                        <a:t>Stage/Prognostic Factor</a:t>
                      </a:r>
                    </a:p>
                  </a:txBody>
                  <a:tcPr/>
                </a:tc>
                <a:extLst>
                  <a:ext uri="{0D108BD9-81ED-4DB2-BD59-A6C34878D82A}">
                    <a16:rowId xmlns:a16="http://schemas.microsoft.com/office/drawing/2014/main" val="1018479018"/>
                  </a:ext>
                </a:extLst>
              </a:tr>
              <a:tr h="920400">
                <a:tc>
                  <a:txBody>
                    <a:bodyPr/>
                    <a:lstStyle/>
                    <a:p>
                      <a:r>
                        <a:rPr lang="en-US" dirty="0"/>
                        <a:t>5</a:t>
                      </a:r>
                    </a:p>
                  </a:txBody>
                  <a:tcPr/>
                </a:tc>
                <a:tc>
                  <a:txBody>
                    <a:bodyPr/>
                    <a:lstStyle/>
                    <a:p>
                      <a:r>
                        <a:rPr lang="en-US" dirty="0"/>
                        <a:t>1174</a:t>
                      </a:r>
                    </a:p>
                  </a:txBody>
                  <a:tcPr/>
                </a:tc>
                <a:tc>
                  <a:txBody>
                    <a:bodyPr/>
                    <a:lstStyle/>
                    <a:p>
                      <a:r>
                        <a:rPr lang="en-US" dirty="0"/>
                        <a:t>PD-L1 Lung SSDI</a:t>
                      </a:r>
                    </a:p>
                  </a:txBody>
                  <a:tcPr/>
                </a:tc>
                <a:tc>
                  <a:txBody>
                    <a:bodyPr/>
                    <a:lstStyle/>
                    <a:p>
                      <a:r>
                        <a:rPr lang="en-US" dirty="0"/>
                        <a:t>pdl1</a:t>
                      </a:r>
                    </a:p>
                  </a:txBody>
                  <a:tcPr/>
                </a:tc>
                <a:tc>
                  <a:txBody>
                    <a:bodyPr/>
                    <a:lstStyle/>
                    <a:p>
                      <a:r>
                        <a:rPr lang="en-US" dirty="0"/>
                        <a:t>Tumor</a:t>
                      </a:r>
                    </a:p>
                  </a:txBody>
                  <a:tcPr/>
                </a:tc>
                <a:tc>
                  <a:txBody>
                    <a:bodyPr/>
                    <a:lstStyle/>
                    <a:p>
                      <a:r>
                        <a:rPr lang="en-US" dirty="0"/>
                        <a:t>Stage/Prognostic Factor</a:t>
                      </a:r>
                    </a:p>
                  </a:txBody>
                  <a:tcPr/>
                </a:tc>
                <a:extLst>
                  <a:ext uri="{0D108BD9-81ED-4DB2-BD59-A6C34878D82A}">
                    <a16:rowId xmlns:a16="http://schemas.microsoft.com/office/drawing/2014/main" val="216294039"/>
                  </a:ext>
                </a:extLst>
              </a:tr>
            </a:tbl>
          </a:graphicData>
        </a:graphic>
      </p:graphicFrame>
    </p:spTree>
    <p:extLst>
      <p:ext uri="{BB962C8B-B14F-4D97-AF65-F5344CB8AC3E}">
        <p14:creationId xmlns:p14="http://schemas.microsoft.com/office/powerpoint/2010/main" val="3336189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6FF2-4AEA-C1A0-775A-0BBD6390856C}"/>
              </a:ext>
            </a:extLst>
          </p:cNvPr>
          <p:cNvSpPr>
            <a:spLocks noGrp="1"/>
          </p:cNvSpPr>
          <p:nvPr>
            <p:ph type="title"/>
          </p:nvPr>
        </p:nvSpPr>
        <p:spPr/>
        <p:txBody>
          <a:bodyPr/>
          <a:lstStyle/>
          <a:p>
            <a:r>
              <a:rPr lang="en-US" dirty="0"/>
              <a:t>Cancer Path CHART Initiative</a:t>
            </a:r>
          </a:p>
        </p:txBody>
      </p:sp>
      <p:sp>
        <p:nvSpPr>
          <p:cNvPr id="3" name="Content Placeholder 2">
            <a:extLst>
              <a:ext uri="{FF2B5EF4-FFF2-40B4-BE49-F238E27FC236}">
                <a16:creationId xmlns:a16="http://schemas.microsoft.com/office/drawing/2014/main" id="{4DB83C70-68FC-6126-98CE-24DFAFCEFE4D}"/>
              </a:ext>
            </a:extLst>
          </p:cNvPr>
          <p:cNvSpPr>
            <a:spLocks noGrp="1"/>
          </p:cNvSpPr>
          <p:nvPr>
            <p:ph idx="1"/>
          </p:nvPr>
        </p:nvSpPr>
        <p:spPr/>
        <p:txBody>
          <a:bodyPr/>
          <a:lstStyle/>
          <a:p>
            <a:r>
              <a:rPr lang="en-US" dirty="0">
                <a:latin typeface="+mn-lt"/>
              </a:rPr>
              <a:t>2024 ICD-O-3 Site Morphology Validation list</a:t>
            </a:r>
          </a:p>
          <a:p>
            <a:r>
              <a:rPr lang="en-US" dirty="0">
                <a:latin typeface="+mn-lt"/>
              </a:rPr>
              <a:t>Replaces the SEER Site/Histology validation list</a:t>
            </a:r>
          </a:p>
          <a:p>
            <a:r>
              <a:rPr lang="en-US" dirty="0">
                <a:latin typeface="+mn-lt"/>
              </a:rPr>
              <a:t>Basis for newly added Primary site, Morphology and behavior code edits which check for </a:t>
            </a:r>
            <a:r>
              <a:rPr lang="en-US" b="1" dirty="0">
                <a:latin typeface="+mn-lt"/>
              </a:rPr>
              <a:t>valid, unlikely and impossible </a:t>
            </a:r>
            <a:r>
              <a:rPr lang="en-US" dirty="0">
                <a:latin typeface="+mn-lt"/>
              </a:rPr>
              <a:t>site/histology combinations</a:t>
            </a:r>
          </a:p>
          <a:p>
            <a:endParaRPr lang="en-US" dirty="0">
              <a:latin typeface="+mn-lt"/>
            </a:endParaRPr>
          </a:p>
          <a:p>
            <a:pPr marL="0" indent="0">
              <a:buNone/>
            </a:pPr>
            <a:r>
              <a:rPr lang="en-US" dirty="0">
                <a:solidFill>
                  <a:srgbClr val="0070C0"/>
                </a:solidFill>
                <a:latin typeface="+mn-lt"/>
                <a:hlinkClick r:id="rId3">
                  <a:extLst>
                    <a:ext uri="{A12FA001-AC4F-418D-AE19-62706E023703}">
                      <ahyp:hlinkClr xmlns:ahyp="http://schemas.microsoft.com/office/drawing/2018/hyperlinkcolor" val="tx"/>
                    </a:ext>
                  </a:extLst>
                </a:hlinkClick>
              </a:rPr>
              <a:t>https://seer.cancer.gov/cancerpathchart/products.html</a:t>
            </a:r>
            <a:endParaRPr lang="en-US" dirty="0">
              <a:solidFill>
                <a:srgbClr val="0070C0"/>
              </a:solidFill>
              <a:latin typeface="+mn-lt"/>
            </a:endParaRPr>
          </a:p>
          <a:p>
            <a:pPr marL="0" indent="0">
              <a:buNone/>
            </a:pPr>
            <a:endParaRPr lang="en-US" dirty="0">
              <a:latin typeface="+mn-lt"/>
            </a:endParaRPr>
          </a:p>
          <a:p>
            <a:endParaRPr lang="en-US" dirty="0">
              <a:latin typeface="+mn-lt"/>
            </a:endParaRPr>
          </a:p>
        </p:txBody>
      </p:sp>
      <p:pic>
        <p:nvPicPr>
          <p:cNvPr id="5" name="Picture 4" descr="Person holding basket of vegetables">
            <a:extLst>
              <a:ext uri="{FF2B5EF4-FFF2-40B4-BE49-F238E27FC236}">
                <a16:creationId xmlns:a16="http://schemas.microsoft.com/office/drawing/2014/main" id="{A503802E-2D5A-6EE6-202C-B54D58E1F5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5413" y="555172"/>
            <a:ext cx="3004457" cy="2002971"/>
          </a:xfrm>
          <a:prstGeom prst="rect">
            <a:avLst/>
          </a:prstGeom>
        </p:spPr>
      </p:pic>
    </p:spTree>
    <p:extLst>
      <p:ext uri="{BB962C8B-B14F-4D97-AF65-F5344CB8AC3E}">
        <p14:creationId xmlns:p14="http://schemas.microsoft.com/office/powerpoint/2010/main" val="2788696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3A50-8BBD-5929-0A10-7CCACEAFB5D5}"/>
              </a:ext>
            </a:extLst>
          </p:cNvPr>
          <p:cNvSpPr>
            <a:spLocks noGrp="1"/>
          </p:cNvSpPr>
          <p:nvPr>
            <p:ph type="title"/>
          </p:nvPr>
        </p:nvSpPr>
        <p:spPr>
          <a:xfrm>
            <a:off x="838200" y="365125"/>
            <a:ext cx="10515600" cy="885825"/>
          </a:xfrm>
        </p:spPr>
        <p:txBody>
          <a:bodyPr/>
          <a:lstStyle/>
          <a:p>
            <a:r>
              <a:rPr lang="en-US" dirty="0"/>
              <a:t>Cancer Path CHART in V24 Metafile</a:t>
            </a:r>
          </a:p>
        </p:txBody>
      </p:sp>
      <p:pic>
        <p:nvPicPr>
          <p:cNvPr id="5" name="Content Placeholder 4">
            <a:extLst>
              <a:ext uri="{FF2B5EF4-FFF2-40B4-BE49-F238E27FC236}">
                <a16:creationId xmlns:a16="http://schemas.microsoft.com/office/drawing/2014/main" id="{66C95492-8364-B665-1B56-BFAB0C56F7F5}"/>
              </a:ext>
            </a:extLst>
          </p:cNvPr>
          <p:cNvPicPr>
            <a:picLocks noGrp="1" noChangeAspect="1"/>
          </p:cNvPicPr>
          <p:nvPr>
            <p:ph idx="1"/>
          </p:nvPr>
        </p:nvPicPr>
        <p:blipFill>
          <a:blip r:embed="rId3"/>
          <a:stretch>
            <a:fillRect/>
          </a:stretch>
        </p:blipFill>
        <p:spPr>
          <a:xfrm>
            <a:off x="338418" y="1250950"/>
            <a:ext cx="5526354" cy="4613822"/>
          </a:xfrm>
        </p:spPr>
      </p:pic>
      <p:pic>
        <p:nvPicPr>
          <p:cNvPr id="7" name="Picture 6">
            <a:extLst>
              <a:ext uri="{FF2B5EF4-FFF2-40B4-BE49-F238E27FC236}">
                <a16:creationId xmlns:a16="http://schemas.microsoft.com/office/drawing/2014/main" id="{AB1DF3A6-1BE4-9940-93BF-548DBA362E30}"/>
              </a:ext>
            </a:extLst>
          </p:cNvPr>
          <p:cNvPicPr>
            <a:picLocks noChangeAspect="1"/>
          </p:cNvPicPr>
          <p:nvPr/>
        </p:nvPicPr>
        <p:blipFill>
          <a:blip r:embed="rId4"/>
          <a:stretch>
            <a:fillRect/>
          </a:stretch>
        </p:blipFill>
        <p:spPr>
          <a:xfrm>
            <a:off x="6011916" y="1250951"/>
            <a:ext cx="5841666" cy="4613822"/>
          </a:xfrm>
          <a:prstGeom prst="rect">
            <a:avLst/>
          </a:prstGeom>
        </p:spPr>
      </p:pic>
    </p:spTree>
    <p:extLst>
      <p:ext uri="{BB962C8B-B14F-4D97-AF65-F5344CB8AC3E}">
        <p14:creationId xmlns:p14="http://schemas.microsoft.com/office/powerpoint/2010/main" val="2277987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2A353-260B-4F52-2B30-62E9A8EE7ECA}"/>
              </a:ext>
            </a:extLst>
          </p:cNvPr>
          <p:cNvSpPr>
            <a:spLocks noGrp="1"/>
          </p:cNvSpPr>
          <p:nvPr>
            <p:ph type="ctrTitle"/>
          </p:nvPr>
        </p:nvSpPr>
        <p:spPr>
          <a:xfrm>
            <a:off x="1524000" y="391886"/>
            <a:ext cx="9144000" cy="914401"/>
          </a:xfrm>
        </p:spPr>
        <p:txBody>
          <a:bodyPr>
            <a:normAutofit/>
          </a:bodyPr>
          <a:lstStyle/>
          <a:p>
            <a:r>
              <a:rPr lang="en-US" dirty="0"/>
              <a:t>MCR Website</a:t>
            </a:r>
          </a:p>
        </p:txBody>
      </p:sp>
      <p:sp>
        <p:nvSpPr>
          <p:cNvPr id="3" name="Subtitle 2">
            <a:extLst>
              <a:ext uri="{FF2B5EF4-FFF2-40B4-BE49-F238E27FC236}">
                <a16:creationId xmlns:a16="http://schemas.microsoft.com/office/drawing/2014/main" id="{D756760C-800C-74FB-B985-EDFE12AE817C}"/>
              </a:ext>
            </a:extLst>
          </p:cNvPr>
          <p:cNvSpPr>
            <a:spLocks noGrp="1"/>
          </p:cNvSpPr>
          <p:nvPr>
            <p:ph type="subTitle" idx="1"/>
          </p:nvPr>
        </p:nvSpPr>
        <p:spPr/>
        <p:txBody>
          <a:bodyPr/>
          <a:lstStyle/>
          <a:p>
            <a:endParaRPr lang="en-US" dirty="0"/>
          </a:p>
        </p:txBody>
      </p:sp>
      <p:pic>
        <p:nvPicPr>
          <p:cNvPr id="5" name="Picture 4" descr="Woman buying vegetables at supermarket">
            <a:extLst>
              <a:ext uri="{FF2B5EF4-FFF2-40B4-BE49-F238E27FC236}">
                <a16:creationId xmlns:a16="http://schemas.microsoft.com/office/drawing/2014/main" id="{7C5C15D9-88C9-C82D-4143-DB6403276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1306288"/>
            <a:ext cx="10287000" cy="4245426"/>
          </a:xfrm>
          <a:prstGeom prst="rect">
            <a:avLst/>
          </a:prstGeom>
        </p:spPr>
      </p:pic>
    </p:spTree>
    <p:extLst>
      <p:ext uri="{BB962C8B-B14F-4D97-AF65-F5344CB8AC3E}">
        <p14:creationId xmlns:p14="http://schemas.microsoft.com/office/powerpoint/2010/main" val="2904722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02FE-3C30-752F-B6A1-4C7D27F1D5A3}"/>
              </a:ext>
            </a:extLst>
          </p:cNvPr>
          <p:cNvSpPr>
            <a:spLocks noGrp="1"/>
          </p:cNvSpPr>
          <p:nvPr>
            <p:ph type="title"/>
          </p:nvPr>
        </p:nvSpPr>
        <p:spPr>
          <a:xfrm>
            <a:off x="457198" y="457200"/>
            <a:ext cx="5638803" cy="1600200"/>
          </a:xfrm>
        </p:spPr>
        <p:txBody>
          <a:bodyPr anchor="b">
            <a:normAutofit/>
          </a:bodyPr>
          <a:lstStyle/>
          <a:p>
            <a:r>
              <a:rPr lang="en-US" dirty="0"/>
              <a:t>New Website Design</a:t>
            </a:r>
          </a:p>
        </p:txBody>
      </p:sp>
      <p:sp>
        <p:nvSpPr>
          <p:cNvPr id="22" name="Text Placeholder 3">
            <a:extLst>
              <a:ext uri="{FF2B5EF4-FFF2-40B4-BE49-F238E27FC236}">
                <a16:creationId xmlns:a16="http://schemas.microsoft.com/office/drawing/2014/main" id="{AD58D65B-5E82-FBBA-CB27-8BEFCB8235BB}"/>
              </a:ext>
            </a:extLst>
          </p:cNvPr>
          <p:cNvSpPr>
            <a:spLocks noGrp="1"/>
          </p:cNvSpPr>
          <p:nvPr>
            <p:ph type="body" sz="half" idx="2"/>
          </p:nvPr>
        </p:nvSpPr>
        <p:spPr>
          <a:xfrm>
            <a:off x="457199" y="2132556"/>
            <a:ext cx="5638801" cy="798535"/>
          </a:xfrm>
        </p:spPr>
        <p:txBody>
          <a:bodyPr>
            <a:normAutofit/>
          </a:bodyPr>
          <a:lstStyle/>
          <a:p>
            <a:r>
              <a:rPr lang="en-US" dirty="0"/>
              <a:t>Updated Website in 2024 with move to College of Health Sciences</a:t>
            </a:r>
          </a:p>
        </p:txBody>
      </p:sp>
      <p:pic>
        <p:nvPicPr>
          <p:cNvPr id="8" name="Content Placeholder 7">
            <a:extLst>
              <a:ext uri="{FF2B5EF4-FFF2-40B4-BE49-F238E27FC236}">
                <a16:creationId xmlns:a16="http://schemas.microsoft.com/office/drawing/2014/main" id="{644F7E26-56F0-D909-70FA-DDDB57CB74AC}"/>
              </a:ext>
            </a:extLst>
          </p:cNvPr>
          <p:cNvPicPr>
            <a:picLocks noGrp="1" noChangeAspect="1"/>
          </p:cNvPicPr>
          <p:nvPr>
            <p:ph type="pic" idx="1"/>
          </p:nvPr>
        </p:nvPicPr>
        <p:blipFill>
          <a:blip r:embed="rId3"/>
          <a:stretch/>
        </p:blipFill>
        <p:spPr>
          <a:xfrm>
            <a:off x="6476999" y="740229"/>
            <a:ext cx="5540829" cy="4005942"/>
          </a:xfrm>
          <a:noFill/>
        </p:spPr>
      </p:pic>
      <p:pic>
        <p:nvPicPr>
          <p:cNvPr id="11" name="Picture 10" descr="Corn cob on a wooden table">
            <a:extLst>
              <a:ext uri="{FF2B5EF4-FFF2-40B4-BE49-F238E27FC236}">
                <a16:creationId xmlns:a16="http://schemas.microsoft.com/office/drawing/2014/main" id="{F7892B2D-EC84-9ABF-C9D5-F4F1BFB918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206" y="3243943"/>
            <a:ext cx="4745737" cy="2976054"/>
          </a:xfrm>
          <a:prstGeom prst="rect">
            <a:avLst/>
          </a:prstGeom>
        </p:spPr>
      </p:pic>
    </p:spTree>
    <p:extLst>
      <p:ext uri="{BB962C8B-B14F-4D97-AF65-F5344CB8AC3E}">
        <p14:creationId xmlns:p14="http://schemas.microsoft.com/office/powerpoint/2010/main" val="1178093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DE85D2-D198-4670-5CED-47B18FF45519}"/>
              </a:ext>
            </a:extLst>
          </p:cNvPr>
          <p:cNvSpPr txBox="1"/>
          <p:nvPr/>
        </p:nvSpPr>
        <p:spPr>
          <a:xfrm>
            <a:off x="2459421" y="810877"/>
            <a:ext cx="7693571" cy="923330"/>
          </a:xfrm>
          <a:prstGeom prst="rect">
            <a:avLst/>
          </a:prstGeom>
          <a:noFill/>
        </p:spPr>
        <p:txBody>
          <a:bodyPr wrap="square">
            <a:spAutoFit/>
          </a:bodyPr>
          <a:lstStyle/>
          <a:p>
            <a:r>
              <a:rPr kumimoji="0" lang="en-US" sz="5400" b="0" i="0" u="none" strike="noStrike" kern="1200" cap="all" spc="0" normalizeH="0" baseline="0" noProof="0" dirty="0">
                <a:ln>
                  <a:noFill/>
                </a:ln>
                <a:effectLst/>
                <a:uLnTx/>
                <a:uFillTx/>
                <a:latin typeface="Impact" panose="020B0806030902050204" pitchFamily="34" charset="0"/>
                <a:ea typeface="Cambria" panose="02040503050406030204" pitchFamily="18" charset="0"/>
                <a:cs typeface="+mj-cs"/>
              </a:rPr>
              <a:t>Acknowledgements</a:t>
            </a:r>
            <a:endParaRPr lang="en-US" dirty="0">
              <a:latin typeface="Impact" panose="020B0806030902050204" pitchFamily="34" charset="0"/>
            </a:endParaRPr>
          </a:p>
        </p:txBody>
      </p:sp>
      <p:sp>
        <p:nvSpPr>
          <p:cNvPr id="5" name="TextBox 4">
            <a:extLst>
              <a:ext uri="{FF2B5EF4-FFF2-40B4-BE49-F238E27FC236}">
                <a16:creationId xmlns:a16="http://schemas.microsoft.com/office/drawing/2014/main" id="{C3CAC014-A17E-6F2C-789A-5B10944DA3D0}"/>
              </a:ext>
            </a:extLst>
          </p:cNvPr>
          <p:cNvSpPr txBox="1"/>
          <p:nvPr/>
        </p:nvSpPr>
        <p:spPr>
          <a:xfrm>
            <a:off x="388883" y="1734207"/>
            <a:ext cx="11340661" cy="3165162"/>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sz="2400" i="0" u="none" strike="noStrike" kern="1200" cap="all" spc="0" normalizeH="0" baseline="0" noProof="0" dirty="0">
                <a:ln>
                  <a:noFill/>
                </a:ln>
                <a:effectLst/>
                <a:uLnTx/>
                <a:uFillTx/>
                <a:latin typeface="Calibri" panose="020F0502020204030204" pitchFamily="34" charset="0"/>
                <a:ea typeface="+mn-ea"/>
                <a:cs typeface="Calibri" panose="020F0502020204030204" pitchFamily="34" charset="0"/>
              </a:rPr>
              <a:t>Missouri Cancer Registry and Research Center is housed on the campus of the University of Missouri in Columbia, Missouri. The Missouri Cancer Registry and Research Center (MCR-ARC) is supported in part by a cooperative agreement between the Centers for Disease Control and Prevention (CDC) and the Missouri Department of Health and Senior Services (DHSS) (NU58DP007130-02) and a surveillance contract between DHSS and the University of Missouri.  Missouri is a Research state for SEER.</a:t>
            </a:r>
          </a:p>
        </p:txBody>
      </p:sp>
    </p:spTree>
    <p:extLst>
      <p:ext uri="{BB962C8B-B14F-4D97-AF65-F5344CB8AC3E}">
        <p14:creationId xmlns:p14="http://schemas.microsoft.com/office/powerpoint/2010/main" val="1892924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EAF5-C04A-E1C6-26B8-C5914E695ACE}"/>
              </a:ext>
            </a:extLst>
          </p:cNvPr>
          <p:cNvSpPr>
            <a:spLocks noGrp="1"/>
          </p:cNvSpPr>
          <p:nvPr>
            <p:ph type="ctrTitle"/>
          </p:nvPr>
        </p:nvSpPr>
        <p:spPr>
          <a:xfrm>
            <a:off x="1524000" y="609601"/>
            <a:ext cx="9144000" cy="990600"/>
          </a:xfrm>
        </p:spPr>
        <p:txBody>
          <a:bodyPr>
            <a:normAutofit/>
          </a:bodyPr>
          <a:lstStyle/>
          <a:p>
            <a:r>
              <a:rPr lang="en-US" dirty="0"/>
              <a:t>Training and Education</a:t>
            </a:r>
          </a:p>
        </p:txBody>
      </p:sp>
      <p:sp>
        <p:nvSpPr>
          <p:cNvPr id="3" name="Subtitle 2">
            <a:extLst>
              <a:ext uri="{FF2B5EF4-FFF2-40B4-BE49-F238E27FC236}">
                <a16:creationId xmlns:a16="http://schemas.microsoft.com/office/drawing/2014/main" id="{E65A4BAF-59F0-48E1-6A69-2C08A5BA179A}"/>
              </a:ext>
            </a:extLst>
          </p:cNvPr>
          <p:cNvSpPr>
            <a:spLocks noGrp="1"/>
          </p:cNvSpPr>
          <p:nvPr>
            <p:ph type="subTitle" idx="1"/>
          </p:nvPr>
        </p:nvSpPr>
        <p:spPr/>
        <p:txBody>
          <a:bodyPr/>
          <a:lstStyle/>
          <a:p>
            <a:endParaRPr lang="en-US" dirty="0"/>
          </a:p>
        </p:txBody>
      </p:sp>
      <p:pic>
        <p:nvPicPr>
          <p:cNvPr id="5" name="Picture 4" descr="Pumpkins and tomatoes">
            <a:extLst>
              <a:ext uri="{FF2B5EF4-FFF2-40B4-BE49-F238E27FC236}">
                <a16:creationId xmlns:a16="http://schemas.microsoft.com/office/drawing/2014/main" id="{985BB291-54F0-C0BF-F97E-7ADE3C266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1600200"/>
            <a:ext cx="10287000" cy="4071257"/>
          </a:xfrm>
          <a:prstGeom prst="rect">
            <a:avLst/>
          </a:prstGeom>
        </p:spPr>
      </p:pic>
    </p:spTree>
    <p:extLst>
      <p:ext uri="{BB962C8B-B14F-4D97-AF65-F5344CB8AC3E}">
        <p14:creationId xmlns:p14="http://schemas.microsoft.com/office/powerpoint/2010/main" val="986122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6D8B-3742-83E4-F6CF-CB02571615BA}"/>
              </a:ext>
            </a:extLst>
          </p:cNvPr>
          <p:cNvSpPr>
            <a:spLocks noGrp="1"/>
          </p:cNvSpPr>
          <p:nvPr>
            <p:ph type="title"/>
          </p:nvPr>
        </p:nvSpPr>
        <p:spPr>
          <a:xfrm>
            <a:off x="457199" y="467360"/>
            <a:ext cx="3200400" cy="1266847"/>
          </a:xfrm>
        </p:spPr>
        <p:txBody>
          <a:bodyPr anchor="b">
            <a:normAutofit/>
          </a:bodyPr>
          <a:lstStyle/>
          <a:p>
            <a:r>
              <a:rPr lang="en-US" dirty="0"/>
              <a:t>Educational Activities</a:t>
            </a:r>
          </a:p>
        </p:txBody>
      </p:sp>
      <p:sp>
        <p:nvSpPr>
          <p:cNvPr id="10" name="Text Placeholder 2">
            <a:extLst>
              <a:ext uri="{FF2B5EF4-FFF2-40B4-BE49-F238E27FC236}">
                <a16:creationId xmlns:a16="http://schemas.microsoft.com/office/drawing/2014/main" id="{9CF92F86-97A0-4905-E071-5337CB8DF872}"/>
              </a:ext>
            </a:extLst>
          </p:cNvPr>
          <p:cNvSpPr>
            <a:spLocks noGrp="1"/>
          </p:cNvSpPr>
          <p:nvPr>
            <p:ph type="body" sz="half" idx="2"/>
          </p:nvPr>
        </p:nvSpPr>
        <p:spPr>
          <a:xfrm>
            <a:off x="457199" y="1818290"/>
            <a:ext cx="3200399" cy="1112801"/>
          </a:xfrm>
        </p:spPr>
        <p:txBody>
          <a:bodyPr>
            <a:normAutofit fontScale="92500" lnSpcReduction="20000"/>
          </a:bodyPr>
          <a:lstStyle/>
          <a:p>
            <a:r>
              <a:rPr lang="en-US" dirty="0"/>
              <a:t>https://medicine.missouri.edu/centers-institutes-labs/cancer-registry-research-center/education</a:t>
            </a:r>
          </a:p>
        </p:txBody>
      </p:sp>
      <p:sp>
        <p:nvSpPr>
          <p:cNvPr id="3" name="Content Placeholder 2">
            <a:extLst>
              <a:ext uri="{FF2B5EF4-FFF2-40B4-BE49-F238E27FC236}">
                <a16:creationId xmlns:a16="http://schemas.microsoft.com/office/drawing/2014/main" id="{80B50EBD-8010-F86E-D42F-7AEE71A2311C}"/>
              </a:ext>
            </a:extLst>
          </p:cNvPr>
          <p:cNvSpPr>
            <a:spLocks noGrp="1"/>
          </p:cNvSpPr>
          <p:nvPr>
            <p:ph type="body" sz="half" idx="10"/>
          </p:nvPr>
        </p:nvSpPr>
        <p:spPr>
          <a:xfrm>
            <a:off x="457199" y="3429000"/>
            <a:ext cx="3200399" cy="3084534"/>
          </a:xfrm>
        </p:spPr>
        <p:txBody>
          <a:bodyPr>
            <a:normAutofit/>
          </a:bodyPr>
          <a:lstStyle/>
          <a:p>
            <a:r>
              <a:rPr lang="en-US" sz="2400" dirty="0">
                <a:latin typeface="+mn-lt"/>
              </a:rPr>
              <a:t>Canvas Fundamentals of Abstracting Course</a:t>
            </a:r>
          </a:p>
          <a:p>
            <a:r>
              <a:rPr lang="en-US" sz="2400" dirty="0">
                <a:latin typeface="+mn-lt"/>
              </a:rPr>
              <a:t>NAACCR Webinars</a:t>
            </a:r>
          </a:p>
          <a:p>
            <a:r>
              <a:rPr lang="en-US" sz="2400" dirty="0">
                <a:latin typeface="+mn-lt"/>
              </a:rPr>
              <a:t>You tube videos</a:t>
            </a:r>
          </a:p>
          <a:p>
            <a:r>
              <a:rPr lang="en-US" sz="2400" dirty="0">
                <a:latin typeface="+mn-lt"/>
              </a:rPr>
              <a:t>Show-Me-Tips</a:t>
            </a:r>
          </a:p>
          <a:p>
            <a:r>
              <a:rPr lang="en-US" sz="2400" dirty="0">
                <a:latin typeface="+mn-lt"/>
              </a:rPr>
              <a:t>Abstracting Tips</a:t>
            </a:r>
          </a:p>
          <a:p>
            <a:r>
              <a:rPr lang="en-US" sz="2400" dirty="0">
                <a:latin typeface="+mn-lt"/>
              </a:rPr>
              <a:t>ODS Training Guide</a:t>
            </a:r>
          </a:p>
          <a:p>
            <a:endParaRPr lang="en-US" dirty="0"/>
          </a:p>
        </p:txBody>
      </p:sp>
      <p:pic>
        <p:nvPicPr>
          <p:cNvPr id="6" name="Picture 5">
            <a:extLst>
              <a:ext uri="{FF2B5EF4-FFF2-40B4-BE49-F238E27FC236}">
                <a16:creationId xmlns:a16="http://schemas.microsoft.com/office/drawing/2014/main" id="{C4A205C6-B246-C728-98E2-DE7F8C2CC7D1}"/>
              </a:ext>
            </a:extLst>
          </p:cNvPr>
          <p:cNvPicPr>
            <a:picLocks noChangeAspect="1"/>
          </p:cNvPicPr>
          <p:nvPr/>
        </p:nvPicPr>
        <p:blipFill>
          <a:blip r:embed="rId3"/>
          <a:stretch>
            <a:fillRect/>
          </a:stretch>
        </p:blipFill>
        <p:spPr>
          <a:xfrm>
            <a:off x="4441371" y="214148"/>
            <a:ext cx="7500258" cy="5696796"/>
          </a:xfrm>
          <a:prstGeom prst="rect">
            <a:avLst/>
          </a:prstGeom>
        </p:spPr>
      </p:pic>
    </p:spTree>
    <p:extLst>
      <p:ext uri="{BB962C8B-B14F-4D97-AF65-F5344CB8AC3E}">
        <p14:creationId xmlns:p14="http://schemas.microsoft.com/office/powerpoint/2010/main" val="502319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title"/>
          </p:nvPr>
        </p:nvSpPr>
        <p:spPr>
          <a:xfrm>
            <a:off x="457200" y="388306"/>
            <a:ext cx="11353800" cy="770351"/>
          </a:xfrm>
        </p:spPr>
        <p:txBody>
          <a:bodyPr anchor="b">
            <a:normAutofit/>
          </a:bodyPr>
          <a:lstStyle/>
          <a:p>
            <a:r>
              <a:rPr lang="en-US" dirty="0"/>
              <a:t>MOODS Study Guide</a:t>
            </a:r>
          </a:p>
        </p:txBody>
      </p:sp>
      <p:pic>
        <p:nvPicPr>
          <p:cNvPr id="7" name="Picture 6">
            <a:extLst>
              <a:ext uri="{FF2B5EF4-FFF2-40B4-BE49-F238E27FC236}">
                <a16:creationId xmlns:a16="http://schemas.microsoft.com/office/drawing/2014/main" id="{B83D0617-EFB0-DE87-30E0-1ACAEC2E87F7}"/>
              </a:ext>
            </a:extLst>
          </p:cNvPr>
          <p:cNvPicPr>
            <a:picLocks noChangeAspect="1"/>
          </p:cNvPicPr>
          <p:nvPr/>
        </p:nvPicPr>
        <p:blipFill>
          <a:blip r:embed="rId3"/>
          <a:srcRect l="9340" r="12417" b="-2"/>
          <a:stretch/>
        </p:blipFill>
        <p:spPr>
          <a:xfrm>
            <a:off x="6172200" y="388307"/>
            <a:ext cx="5638800" cy="5311036"/>
          </a:xfrm>
          <a:prstGeom prst="rect">
            <a:avLst/>
          </a:prstGeom>
          <a:noFill/>
        </p:spPr>
      </p:pic>
      <p:sp>
        <p:nvSpPr>
          <p:cNvPr id="12" name="Subtitle 4">
            <a:extLst>
              <a:ext uri="{FF2B5EF4-FFF2-40B4-BE49-F238E27FC236}">
                <a16:creationId xmlns:a16="http://schemas.microsoft.com/office/drawing/2014/main" id="{861DE2B3-7DB0-1BD7-7C8F-A1923D073CFC}"/>
              </a:ext>
            </a:extLst>
          </p:cNvPr>
          <p:cNvSpPr>
            <a:spLocks noGrp="1"/>
          </p:cNvSpPr>
          <p:nvPr>
            <p:ph type="subTitle" idx="10"/>
          </p:nvPr>
        </p:nvSpPr>
        <p:spPr>
          <a:xfrm>
            <a:off x="457200" y="1208761"/>
            <a:ext cx="11353800" cy="432149"/>
          </a:xfrm>
        </p:spPr>
        <p:txBody>
          <a:bodyPr>
            <a:normAutofit/>
          </a:bodyPr>
          <a:lstStyle/>
          <a:p>
            <a:r>
              <a:rPr lang="en-US" dirty="0"/>
              <a:t>Missouri ODS Study Guide</a:t>
            </a:r>
          </a:p>
        </p:txBody>
      </p:sp>
      <p:pic>
        <p:nvPicPr>
          <p:cNvPr id="9" name="Picture 8">
            <a:extLst>
              <a:ext uri="{FF2B5EF4-FFF2-40B4-BE49-F238E27FC236}">
                <a16:creationId xmlns:a16="http://schemas.microsoft.com/office/drawing/2014/main" id="{FF9E3CB7-DD8E-C7EB-EFDE-9A5A51364993}"/>
              </a:ext>
            </a:extLst>
          </p:cNvPr>
          <p:cNvPicPr>
            <a:picLocks noChangeAspect="1"/>
          </p:cNvPicPr>
          <p:nvPr/>
        </p:nvPicPr>
        <p:blipFill>
          <a:blip r:embed="rId4"/>
          <a:stretch>
            <a:fillRect/>
          </a:stretch>
        </p:blipFill>
        <p:spPr>
          <a:xfrm>
            <a:off x="307594" y="1937657"/>
            <a:ext cx="5638800" cy="3331029"/>
          </a:xfrm>
          <a:prstGeom prst="rect">
            <a:avLst/>
          </a:prstGeom>
        </p:spPr>
      </p:pic>
    </p:spTree>
    <p:extLst>
      <p:ext uri="{BB962C8B-B14F-4D97-AF65-F5344CB8AC3E}">
        <p14:creationId xmlns:p14="http://schemas.microsoft.com/office/powerpoint/2010/main" val="2684623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649B4-8ED6-C1CD-A3D3-D6D802335393}"/>
              </a:ext>
            </a:extLst>
          </p:cNvPr>
          <p:cNvSpPr>
            <a:spLocks noGrp="1"/>
          </p:cNvSpPr>
          <p:nvPr>
            <p:ph type="title"/>
          </p:nvPr>
        </p:nvSpPr>
        <p:spPr>
          <a:xfrm>
            <a:off x="457200" y="457200"/>
            <a:ext cx="3932237" cy="1361090"/>
          </a:xfrm>
        </p:spPr>
        <p:txBody>
          <a:bodyPr anchor="b">
            <a:normAutofit/>
          </a:bodyPr>
          <a:lstStyle/>
          <a:p>
            <a:r>
              <a:rPr lang="en-US" dirty="0"/>
              <a:t>Fundamentals of Abstracting Course</a:t>
            </a:r>
          </a:p>
        </p:txBody>
      </p:sp>
      <p:sp>
        <p:nvSpPr>
          <p:cNvPr id="9" name="Text Placeholder 2">
            <a:extLst>
              <a:ext uri="{FF2B5EF4-FFF2-40B4-BE49-F238E27FC236}">
                <a16:creationId xmlns:a16="http://schemas.microsoft.com/office/drawing/2014/main" id="{07A7AD54-556F-9A40-93E4-A650AC70DD7E}"/>
              </a:ext>
            </a:extLst>
          </p:cNvPr>
          <p:cNvSpPr>
            <a:spLocks noGrp="1"/>
          </p:cNvSpPr>
          <p:nvPr>
            <p:ph type="body" sz="half" idx="2"/>
          </p:nvPr>
        </p:nvSpPr>
        <p:spPr>
          <a:xfrm>
            <a:off x="157655" y="2057400"/>
            <a:ext cx="4231392" cy="3429000"/>
          </a:xfrm>
        </p:spPr>
        <p:txBody>
          <a:bodyPr>
            <a:normAutofit/>
          </a:bodyPr>
          <a:lstStyle/>
          <a:p>
            <a:r>
              <a:rPr lang="en-US" sz="2600" dirty="0">
                <a:solidFill>
                  <a:schemeClr val="tx1"/>
                </a:solidFill>
                <a:latin typeface="+mn-lt"/>
              </a:rPr>
              <a:t>MCR offers the Canvas Fundamentals of Abstracting Course several times per year.  For more information, contact me at </a:t>
            </a:r>
            <a:r>
              <a:rPr lang="en-US" sz="2600" b="0" dirty="0">
                <a:solidFill>
                  <a:srgbClr val="1976AF"/>
                </a:solidFill>
                <a:latin typeface="+mn-lt"/>
                <a:hlinkClick r:id="rId3">
                  <a:extLst>
                    <a:ext uri="{A12FA001-AC4F-418D-AE19-62706E023703}">
                      <ahyp:hlinkClr xmlns:ahyp="http://schemas.microsoft.com/office/drawing/2018/hyperlinkcolor" val="tx"/>
                    </a:ext>
                  </a:extLst>
                </a:hlinkClick>
              </a:rPr>
              <a:t>lahf5p@health.Missouri.edu</a:t>
            </a:r>
            <a:endParaRPr lang="en-US" sz="2600" b="0" dirty="0">
              <a:solidFill>
                <a:srgbClr val="1976AF"/>
              </a:solidFill>
              <a:latin typeface="+mn-lt"/>
            </a:endParaRPr>
          </a:p>
          <a:p>
            <a:endParaRPr lang="en-US" dirty="0">
              <a:latin typeface="+mn-lt"/>
            </a:endParaRPr>
          </a:p>
          <a:p>
            <a:endParaRPr lang="en-US" dirty="0"/>
          </a:p>
        </p:txBody>
      </p:sp>
      <p:pic>
        <p:nvPicPr>
          <p:cNvPr id="6" name="Content Placeholder 5">
            <a:extLst>
              <a:ext uri="{FF2B5EF4-FFF2-40B4-BE49-F238E27FC236}">
                <a16:creationId xmlns:a16="http://schemas.microsoft.com/office/drawing/2014/main" id="{581A4D1F-9090-080C-1F1A-D6FE3D7EBA3C}"/>
              </a:ext>
            </a:extLst>
          </p:cNvPr>
          <p:cNvPicPr>
            <a:picLocks noGrp="1" noChangeAspect="1"/>
          </p:cNvPicPr>
          <p:nvPr>
            <p:ph sz="half" idx="15"/>
          </p:nvPr>
        </p:nvPicPr>
        <p:blipFill>
          <a:blip r:embed="rId4"/>
          <a:stretch>
            <a:fillRect/>
          </a:stretch>
        </p:blipFill>
        <p:spPr>
          <a:xfrm>
            <a:off x="4389047" y="0"/>
            <a:ext cx="7802953" cy="5921299"/>
          </a:xfrm>
        </p:spPr>
      </p:pic>
    </p:spTree>
    <p:extLst>
      <p:ext uri="{BB962C8B-B14F-4D97-AF65-F5344CB8AC3E}">
        <p14:creationId xmlns:p14="http://schemas.microsoft.com/office/powerpoint/2010/main" val="332513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9023-A329-39C0-F8B6-2E49909DBD08}"/>
              </a:ext>
            </a:extLst>
          </p:cNvPr>
          <p:cNvSpPr>
            <a:spLocks noGrp="1"/>
          </p:cNvSpPr>
          <p:nvPr>
            <p:ph type="title"/>
          </p:nvPr>
        </p:nvSpPr>
        <p:spPr>
          <a:xfrm>
            <a:off x="838200" y="365125"/>
            <a:ext cx="4049486" cy="1325563"/>
          </a:xfrm>
        </p:spPr>
        <p:txBody>
          <a:bodyPr/>
          <a:lstStyle/>
          <a:p>
            <a:r>
              <a:rPr lang="en-US" dirty="0"/>
              <a:t>YouTube Videos</a:t>
            </a:r>
          </a:p>
        </p:txBody>
      </p:sp>
      <p:pic>
        <p:nvPicPr>
          <p:cNvPr id="7" name="Content Placeholder 6">
            <a:extLst>
              <a:ext uri="{FF2B5EF4-FFF2-40B4-BE49-F238E27FC236}">
                <a16:creationId xmlns:a16="http://schemas.microsoft.com/office/drawing/2014/main" id="{6E7EDBA5-3518-8DA1-24E4-B6AC149FE823}"/>
              </a:ext>
            </a:extLst>
          </p:cNvPr>
          <p:cNvPicPr>
            <a:picLocks noGrp="1" noChangeAspect="1"/>
          </p:cNvPicPr>
          <p:nvPr>
            <p:ph idx="1"/>
          </p:nvPr>
        </p:nvPicPr>
        <p:blipFill>
          <a:blip r:embed="rId3"/>
          <a:stretch>
            <a:fillRect/>
          </a:stretch>
        </p:blipFill>
        <p:spPr>
          <a:xfrm>
            <a:off x="435429" y="1527365"/>
            <a:ext cx="11308921" cy="3556264"/>
          </a:xfrm>
        </p:spPr>
      </p:pic>
    </p:spTree>
    <p:extLst>
      <p:ext uri="{BB962C8B-B14F-4D97-AF65-F5344CB8AC3E}">
        <p14:creationId xmlns:p14="http://schemas.microsoft.com/office/powerpoint/2010/main" val="2110798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68AA-E842-20FB-3EE6-0BB320F3C907}"/>
              </a:ext>
            </a:extLst>
          </p:cNvPr>
          <p:cNvSpPr>
            <a:spLocks noGrp="1"/>
          </p:cNvSpPr>
          <p:nvPr>
            <p:ph type="title"/>
          </p:nvPr>
        </p:nvSpPr>
        <p:spPr/>
        <p:txBody>
          <a:bodyPr/>
          <a:lstStyle/>
          <a:p>
            <a:r>
              <a:rPr lang="en-US" dirty="0"/>
              <a:t>Show Me Tips</a:t>
            </a:r>
          </a:p>
        </p:txBody>
      </p:sp>
      <p:pic>
        <p:nvPicPr>
          <p:cNvPr id="7" name="Content Placeholder 6">
            <a:extLst>
              <a:ext uri="{FF2B5EF4-FFF2-40B4-BE49-F238E27FC236}">
                <a16:creationId xmlns:a16="http://schemas.microsoft.com/office/drawing/2014/main" id="{3E42B1B6-091B-25CE-FB8D-1380E7F8B5BD}"/>
              </a:ext>
            </a:extLst>
          </p:cNvPr>
          <p:cNvPicPr>
            <a:picLocks noGrp="1" noChangeAspect="1"/>
          </p:cNvPicPr>
          <p:nvPr>
            <p:ph idx="1"/>
          </p:nvPr>
        </p:nvPicPr>
        <p:blipFill>
          <a:blip r:embed="rId3"/>
          <a:stretch>
            <a:fillRect/>
          </a:stretch>
        </p:blipFill>
        <p:spPr>
          <a:xfrm>
            <a:off x="561482" y="1355832"/>
            <a:ext cx="3453469" cy="4498429"/>
          </a:xfrm>
        </p:spPr>
      </p:pic>
      <p:pic>
        <p:nvPicPr>
          <p:cNvPr id="9" name="Picture 8">
            <a:extLst>
              <a:ext uri="{FF2B5EF4-FFF2-40B4-BE49-F238E27FC236}">
                <a16:creationId xmlns:a16="http://schemas.microsoft.com/office/drawing/2014/main" id="{1F8544AB-EE16-E90F-D2B5-F36DB8154C14}"/>
              </a:ext>
            </a:extLst>
          </p:cNvPr>
          <p:cNvPicPr>
            <a:picLocks noChangeAspect="1"/>
          </p:cNvPicPr>
          <p:nvPr/>
        </p:nvPicPr>
        <p:blipFill>
          <a:blip r:embed="rId4"/>
          <a:stretch>
            <a:fillRect/>
          </a:stretch>
        </p:blipFill>
        <p:spPr>
          <a:xfrm>
            <a:off x="4172114" y="1355832"/>
            <a:ext cx="3708199" cy="4498429"/>
          </a:xfrm>
          <a:prstGeom prst="rect">
            <a:avLst/>
          </a:prstGeom>
        </p:spPr>
      </p:pic>
      <p:pic>
        <p:nvPicPr>
          <p:cNvPr id="11" name="Picture 10">
            <a:extLst>
              <a:ext uri="{FF2B5EF4-FFF2-40B4-BE49-F238E27FC236}">
                <a16:creationId xmlns:a16="http://schemas.microsoft.com/office/drawing/2014/main" id="{99DAA8C8-A8B0-C5DA-7F42-56AC25B2AC98}"/>
              </a:ext>
            </a:extLst>
          </p:cNvPr>
          <p:cNvPicPr>
            <a:picLocks noChangeAspect="1"/>
          </p:cNvPicPr>
          <p:nvPr/>
        </p:nvPicPr>
        <p:blipFill>
          <a:blip r:embed="rId5"/>
          <a:stretch>
            <a:fillRect/>
          </a:stretch>
        </p:blipFill>
        <p:spPr>
          <a:xfrm>
            <a:off x="8037474" y="1355832"/>
            <a:ext cx="3593043" cy="4498429"/>
          </a:xfrm>
          <a:prstGeom prst="rect">
            <a:avLst/>
          </a:prstGeom>
        </p:spPr>
      </p:pic>
    </p:spTree>
    <p:extLst>
      <p:ext uri="{BB962C8B-B14F-4D97-AF65-F5344CB8AC3E}">
        <p14:creationId xmlns:p14="http://schemas.microsoft.com/office/powerpoint/2010/main" val="1749772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7286-D246-E304-7DDC-AB4307A8F4F7}"/>
              </a:ext>
            </a:extLst>
          </p:cNvPr>
          <p:cNvSpPr>
            <a:spLocks noGrp="1"/>
          </p:cNvSpPr>
          <p:nvPr>
            <p:ph type="title"/>
          </p:nvPr>
        </p:nvSpPr>
        <p:spPr>
          <a:xfrm>
            <a:off x="457200" y="457200"/>
            <a:ext cx="3932237" cy="1600200"/>
          </a:xfrm>
        </p:spPr>
        <p:txBody>
          <a:bodyPr anchor="b">
            <a:normAutofit/>
          </a:bodyPr>
          <a:lstStyle/>
          <a:p>
            <a:r>
              <a:rPr lang="en-US" sz="4000" dirty="0"/>
              <a:t>Adding More to the Mix</a:t>
            </a:r>
          </a:p>
        </p:txBody>
      </p:sp>
      <p:sp>
        <p:nvSpPr>
          <p:cNvPr id="9" name="Text Placeholder 2">
            <a:extLst>
              <a:ext uri="{FF2B5EF4-FFF2-40B4-BE49-F238E27FC236}">
                <a16:creationId xmlns:a16="http://schemas.microsoft.com/office/drawing/2014/main" id="{0F5E3654-1664-A069-5739-0563B04EF2FF}"/>
              </a:ext>
            </a:extLst>
          </p:cNvPr>
          <p:cNvSpPr>
            <a:spLocks noGrp="1"/>
          </p:cNvSpPr>
          <p:nvPr>
            <p:ph type="body" sz="half" idx="2"/>
          </p:nvPr>
        </p:nvSpPr>
        <p:spPr>
          <a:xfrm>
            <a:off x="456809" y="2511972"/>
            <a:ext cx="3621205" cy="2974428"/>
          </a:xfrm>
        </p:spPr>
        <p:txBody>
          <a:bodyPr/>
          <a:lstStyle/>
          <a:p>
            <a:endParaRPr lang="en-US" dirty="0"/>
          </a:p>
        </p:txBody>
      </p:sp>
      <p:graphicFrame>
        <p:nvGraphicFramePr>
          <p:cNvPr id="5" name="Content Placeholder 2">
            <a:extLst>
              <a:ext uri="{FF2B5EF4-FFF2-40B4-BE49-F238E27FC236}">
                <a16:creationId xmlns:a16="http://schemas.microsoft.com/office/drawing/2014/main" id="{87925B16-E1A3-9995-7FF3-82C1051BE01F}"/>
              </a:ext>
            </a:extLst>
          </p:cNvPr>
          <p:cNvGraphicFramePr>
            <a:graphicFrameLocks noGrp="1"/>
          </p:cNvGraphicFramePr>
          <p:nvPr>
            <p:ph sz="half" idx="15"/>
            <p:extLst>
              <p:ext uri="{D42A27DB-BD31-4B8C-83A1-F6EECF244321}">
                <p14:modId xmlns:p14="http://schemas.microsoft.com/office/powerpoint/2010/main" val="1394420691"/>
              </p:ext>
            </p:extLst>
          </p:nvPr>
        </p:nvGraphicFramePr>
        <p:xfrm>
          <a:off x="4969565" y="457200"/>
          <a:ext cx="6645402" cy="5204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Vegetables on baking pan">
            <a:extLst>
              <a:ext uri="{FF2B5EF4-FFF2-40B4-BE49-F238E27FC236}">
                <a16:creationId xmlns:a16="http://schemas.microsoft.com/office/drawing/2014/main" id="{238FDC32-E1D9-E0E1-3A1D-4012BA080F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595" y="2490201"/>
            <a:ext cx="3778420" cy="3113314"/>
          </a:xfrm>
          <a:prstGeom prst="rect">
            <a:avLst/>
          </a:prstGeom>
        </p:spPr>
      </p:pic>
    </p:spTree>
    <p:extLst>
      <p:ext uri="{BB962C8B-B14F-4D97-AF65-F5344CB8AC3E}">
        <p14:creationId xmlns:p14="http://schemas.microsoft.com/office/powerpoint/2010/main" val="1354734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title"/>
          </p:nvPr>
        </p:nvSpPr>
        <p:spPr>
          <a:xfrm>
            <a:off x="457200" y="457199"/>
            <a:ext cx="3932237" cy="2862943"/>
          </a:xfrm>
        </p:spPr>
        <p:txBody>
          <a:bodyPr anchor="b">
            <a:normAutofit/>
          </a:bodyPr>
          <a:lstStyle/>
          <a:p>
            <a:r>
              <a:rPr lang="en-US" sz="4800" dirty="0"/>
              <a:t>And Now We Have Soup!</a:t>
            </a:r>
          </a:p>
        </p:txBody>
      </p:sp>
      <p:pic>
        <p:nvPicPr>
          <p:cNvPr id="5" name="Picture 4" descr="Curry with side dishes">
            <a:extLst>
              <a:ext uri="{FF2B5EF4-FFF2-40B4-BE49-F238E27FC236}">
                <a16:creationId xmlns:a16="http://schemas.microsoft.com/office/drawing/2014/main" id="{83773236-F50D-9319-BC5A-C29F8AD26D23}"/>
              </a:ext>
            </a:extLst>
          </p:cNvPr>
          <p:cNvPicPr>
            <a:picLocks noChangeAspect="1"/>
          </p:cNvPicPr>
          <p:nvPr/>
        </p:nvPicPr>
        <p:blipFill>
          <a:blip r:embed="rId3" cstate="print">
            <a:extLst>
              <a:ext uri="{28A0092B-C50C-407E-A947-70E740481C1C}">
                <a14:useLocalDpi xmlns:a14="http://schemas.microsoft.com/office/drawing/2010/main" val="0"/>
              </a:ext>
            </a:extLst>
          </a:blip>
          <a:srcRect t="19376" r="-1" b="28346"/>
          <a:stretch/>
        </p:blipFill>
        <p:spPr>
          <a:xfrm>
            <a:off x="4969565" y="457200"/>
            <a:ext cx="6645402" cy="5204564"/>
          </a:xfrm>
          <a:prstGeom prst="rect">
            <a:avLst/>
          </a:prstGeom>
          <a:noFill/>
        </p:spPr>
      </p:pic>
    </p:spTree>
    <p:extLst>
      <p:ext uri="{BB962C8B-B14F-4D97-AF65-F5344CB8AC3E}">
        <p14:creationId xmlns:p14="http://schemas.microsoft.com/office/powerpoint/2010/main" val="655774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title"/>
          </p:nvPr>
        </p:nvSpPr>
        <p:spPr>
          <a:xfrm>
            <a:off x="457199" y="467360"/>
            <a:ext cx="3200400" cy="1600200"/>
          </a:xfrm>
        </p:spPr>
        <p:txBody>
          <a:bodyPr anchor="b">
            <a:normAutofit/>
          </a:bodyPr>
          <a:lstStyle/>
          <a:p>
            <a:r>
              <a:rPr lang="en-US" sz="4000" dirty="0"/>
              <a:t>DATA is like Dessert</a:t>
            </a:r>
          </a:p>
        </p:txBody>
      </p:sp>
      <p:pic>
        <p:nvPicPr>
          <p:cNvPr id="5" name="Picture 4" descr="Variety of sweet pies on table">
            <a:extLst>
              <a:ext uri="{FF2B5EF4-FFF2-40B4-BE49-F238E27FC236}">
                <a16:creationId xmlns:a16="http://schemas.microsoft.com/office/drawing/2014/main" id="{0EA4E338-09F7-934B-6AC2-3B6A7E34EF2C}"/>
              </a:ext>
            </a:extLst>
          </p:cNvPr>
          <p:cNvPicPr>
            <a:picLocks noChangeAspect="1"/>
          </p:cNvPicPr>
          <p:nvPr/>
        </p:nvPicPr>
        <p:blipFill>
          <a:blip r:embed="rId3" cstate="print">
            <a:extLst>
              <a:ext uri="{28A0092B-C50C-407E-A947-70E740481C1C}">
                <a14:useLocalDpi xmlns:a14="http://schemas.microsoft.com/office/drawing/2010/main" val="0"/>
              </a:ext>
            </a:extLst>
          </a:blip>
          <a:srcRect r="5239" b="1"/>
          <a:stretch/>
        </p:blipFill>
        <p:spPr>
          <a:xfrm>
            <a:off x="4559474" y="457198"/>
            <a:ext cx="7175327" cy="5054253"/>
          </a:xfrm>
          <a:prstGeom prst="rect">
            <a:avLst/>
          </a:prstGeom>
          <a:noFill/>
        </p:spPr>
      </p:pic>
      <p:sp>
        <p:nvSpPr>
          <p:cNvPr id="3" name="Subtitle 2">
            <a:extLst>
              <a:ext uri="{FF2B5EF4-FFF2-40B4-BE49-F238E27FC236}">
                <a16:creationId xmlns:a16="http://schemas.microsoft.com/office/drawing/2014/main" id="{54A14187-7C80-74F7-EF35-0343EA18AA17}"/>
              </a:ext>
            </a:extLst>
          </p:cNvPr>
          <p:cNvSpPr>
            <a:spLocks noGrp="1"/>
          </p:cNvSpPr>
          <p:nvPr>
            <p:ph type="body" sz="half" idx="10"/>
          </p:nvPr>
        </p:nvSpPr>
        <p:spPr>
          <a:xfrm>
            <a:off x="457199" y="3038876"/>
            <a:ext cx="3200399" cy="3474658"/>
          </a:xfrm>
        </p:spPr>
        <p:txBody>
          <a:bodyPr>
            <a:normAutofit/>
          </a:bodyPr>
          <a:lstStyle/>
          <a:p>
            <a:r>
              <a:rPr lang="en-US" sz="3600" dirty="0"/>
              <a:t>MICA</a:t>
            </a:r>
          </a:p>
          <a:p>
            <a:r>
              <a:rPr lang="en-US" sz="3600" dirty="0"/>
              <a:t>One-Pagers</a:t>
            </a:r>
          </a:p>
          <a:p>
            <a:r>
              <a:rPr lang="en-US" sz="3600" dirty="0"/>
              <a:t>US Cancer Statistics Tool</a:t>
            </a:r>
          </a:p>
        </p:txBody>
      </p:sp>
    </p:spTree>
    <p:extLst>
      <p:ext uri="{BB962C8B-B14F-4D97-AF65-F5344CB8AC3E}">
        <p14:creationId xmlns:p14="http://schemas.microsoft.com/office/powerpoint/2010/main" val="3944237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title"/>
          </p:nvPr>
        </p:nvSpPr>
        <p:spPr>
          <a:xfrm>
            <a:off x="457200" y="457200"/>
            <a:ext cx="3932237" cy="1273629"/>
          </a:xfrm>
        </p:spPr>
        <p:txBody>
          <a:bodyPr anchor="b">
            <a:normAutofit/>
          </a:bodyPr>
          <a:lstStyle/>
          <a:p>
            <a:r>
              <a:rPr lang="en-US" sz="4000" dirty="0"/>
              <a:t>MICA</a:t>
            </a:r>
          </a:p>
        </p:txBody>
      </p:sp>
      <p:sp>
        <p:nvSpPr>
          <p:cNvPr id="10" name="Text Placeholder 2">
            <a:extLst>
              <a:ext uri="{FF2B5EF4-FFF2-40B4-BE49-F238E27FC236}">
                <a16:creationId xmlns:a16="http://schemas.microsoft.com/office/drawing/2014/main" id="{A4451F01-021D-160C-52ED-AC25A027A86C}"/>
              </a:ext>
            </a:extLst>
          </p:cNvPr>
          <p:cNvSpPr>
            <a:spLocks noGrp="1"/>
          </p:cNvSpPr>
          <p:nvPr>
            <p:ph type="body" sz="half" idx="2"/>
          </p:nvPr>
        </p:nvSpPr>
        <p:spPr>
          <a:xfrm>
            <a:off x="456809" y="2057400"/>
            <a:ext cx="3932238" cy="3429000"/>
          </a:xfrm>
        </p:spPr>
        <p:txBody>
          <a:bodyPr/>
          <a:lstStyle/>
          <a:p>
            <a:r>
              <a:rPr lang="en-US" dirty="0">
                <a:solidFill>
                  <a:schemeClr val="tx1"/>
                </a:solidFill>
              </a:rPr>
              <a:t>Missouri Information for Community Assessment</a:t>
            </a:r>
          </a:p>
          <a:p>
            <a:r>
              <a:rPr lang="en-US" dirty="0">
                <a:solidFill>
                  <a:schemeClr val="tx1"/>
                </a:solidFill>
              </a:rPr>
              <a:t>The link to MICA can be found on the MCR Website under Data/Cancer Data.</a:t>
            </a:r>
          </a:p>
          <a:p>
            <a:r>
              <a:rPr lang="en-US" sz="1800" b="0" dirty="0">
                <a:solidFill>
                  <a:srgbClr val="0070C0"/>
                </a:solidFill>
                <a:hlinkClick r:id="rId2">
                  <a:extLst>
                    <a:ext uri="{A12FA001-AC4F-418D-AE19-62706E023703}">
                      <ahyp:hlinkClr xmlns:ahyp="http://schemas.microsoft.com/office/drawing/2018/hyperlinkcolor" val="tx"/>
                    </a:ext>
                  </a:extLst>
                </a:hlinkClick>
              </a:rPr>
              <a:t>https://healthapps.dhss.mo.gov/MoPhims/MOPHIMSHome</a:t>
            </a:r>
            <a:endParaRPr lang="en-US" sz="1800" b="0" dirty="0">
              <a:solidFill>
                <a:srgbClr val="0070C0"/>
              </a:solidFill>
            </a:endParaRPr>
          </a:p>
          <a:p>
            <a:endParaRPr lang="en-US" dirty="0">
              <a:solidFill>
                <a:schemeClr val="tx1"/>
              </a:solidFill>
            </a:endParaRPr>
          </a:p>
        </p:txBody>
      </p:sp>
      <p:pic>
        <p:nvPicPr>
          <p:cNvPr id="5" name="Picture 4">
            <a:extLst>
              <a:ext uri="{FF2B5EF4-FFF2-40B4-BE49-F238E27FC236}">
                <a16:creationId xmlns:a16="http://schemas.microsoft.com/office/drawing/2014/main" id="{A44FC054-67CB-CBEA-516F-29ED61AE6498}"/>
              </a:ext>
            </a:extLst>
          </p:cNvPr>
          <p:cNvPicPr>
            <a:picLocks noChangeAspect="1"/>
          </p:cNvPicPr>
          <p:nvPr/>
        </p:nvPicPr>
        <p:blipFill>
          <a:blip r:embed="rId3"/>
          <a:stretch>
            <a:fillRect/>
          </a:stretch>
        </p:blipFill>
        <p:spPr>
          <a:xfrm>
            <a:off x="4495800" y="130629"/>
            <a:ext cx="7696199" cy="5682342"/>
          </a:xfrm>
          <a:prstGeom prst="rect">
            <a:avLst/>
          </a:prstGeom>
          <a:noFill/>
        </p:spPr>
      </p:pic>
    </p:spTree>
    <p:extLst>
      <p:ext uri="{BB962C8B-B14F-4D97-AF65-F5344CB8AC3E}">
        <p14:creationId xmlns:p14="http://schemas.microsoft.com/office/powerpoint/2010/main" val="927202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ADAD-09BF-7AD3-E954-BF3354A932AC}"/>
              </a:ext>
            </a:extLst>
          </p:cNvPr>
          <p:cNvSpPr>
            <a:spLocks noGrp="1"/>
          </p:cNvSpPr>
          <p:nvPr>
            <p:ph type="title"/>
          </p:nvPr>
        </p:nvSpPr>
        <p:spPr/>
        <p:txBody>
          <a:bodyPr/>
          <a:lstStyle/>
          <a:p>
            <a:r>
              <a:rPr lang="en-US" dirty="0"/>
              <a:t>MCR Certifications</a:t>
            </a:r>
          </a:p>
        </p:txBody>
      </p:sp>
      <p:sp>
        <p:nvSpPr>
          <p:cNvPr id="3" name="Content Placeholder 2">
            <a:extLst>
              <a:ext uri="{FF2B5EF4-FFF2-40B4-BE49-F238E27FC236}">
                <a16:creationId xmlns:a16="http://schemas.microsoft.com/office/drawing/2014/main" id="{C464C026-8989-ECFE-C644-11D0C7F0F80D}"/>
              </a:ext>
            </a:extLst>
          </p:cNvPr>
          <p:cNvSpPr>
            <a:spLocks noGrp="1"/>
          </p:cNvSpPr>
          <p:nvPr>
            <p:ph sz="half" idx="2"/>
          </p:nvPr>
        </p:nvSpPr>
        <p:spPr>
          <a:xfrm>
            <a:off x="457200" y="1481960"/>
            <a:ext cx="7254240" cy="4341898"/>
          </a:xfrm>
        </p:spPr>
        <p:txBody>
          <a:bodyPr>
            <a:normAutofit/>
          </a:bodyPr>
          <a:lstStyle/>
          <a:p>
            <a:pPr defTabSz="914400">
              <a:lnSpc>
                <a:spcPct val="110000"/>
              </a:lnSpc>
              <a:spcAft>
                <a:spcPts val="600"/>
              </a:spcAft>
              <a:buClr>
                <a:schemeClr val="tx1"/>
              </a:buClr>
            </a:pPr>
            <a:r>
              <a:rPr lang="en-US" sz="2600" b="1" i="0" cap="all" dirty="0">
                <a:latin typeface="Calibri" panose="020F0502020204030204" pitchFamily="34" charset="0"/>
                <a:cs typeface="Calibri" panose="020F0502020204030204" pitchFamily="34" charset="0"/>
              </a:rPr>
              <a:t>MCR is certified as a 2023 </a:t>
            </a:r>
            <a:r>
              <a:rPr lang="en-US" sz="2600" b="1" i="0" u="sng" cap="all" dirty="0">
                <a:latin typeface="Calibri" panose="020F0502020204030204" pitchFamily="34" charset="0"/>
                <a:cs typeface="Calibri" panose="020F0502020204030204" pitchFamily="34" charset="0"/>
                <a:hlinkClick r:id="rId3"/>
              </a:rPr>
              <a:t>U.S. Cancer Statistics</a:t>
            </a:r>
            <a:r>
              <a:rPr lang="en-US" sz="2600" b="1" i="0" cap="all" dirty="0">
                <a:latin typeface="Calibri" panose="020F0502020204030204" pitchFamily="34" charset="0"/>
                <a:cs typeface="Calibri" panose="020F0502020204030204" pitchFamily="34" charset="0"/>
              </a:rPr>
              <a:t> Registry for Surveillance and 2023 Registry of Distinction awards. The latest U.S. Cancer Statistics data — which includes all information collected in Missouri — is available through several interactive </a:t>
            </a:r>
            <a:r>
              <a:rPr lang="en-US" sz="2600" b="1" i="0" u="sng" cap="all" dirty="0">
                <a:latin typeface="Calibri" panose="020F0502020204030204" pitchFamily="34" charset="0"/>
                <a:cs typeface="Calibri" panose="020F0502020204030204" pitchFamily="34" charset="0"/>
                <a:hlinkClick r:id="rId4"/>
              </a:rPr>
              <a:t>data visualization tools</a:t>
            </a:r>
            <a:r>
              <a:rPr lang="en-US" sz="2600" b="1" i="0" cap="all" dirty="0">
                <a:latin typeface="Calibri" panose="020F0502020204030204" pitchFamily="34" charset="0"/>
                <a:cs typeface="Calibri" panose="020F0502020204030204" pitchFamily="34" charset="0"/>
              </a:rPr>
              <a:t>. </a:t>
            </a:r>
          </a:p>
          <a:p>
            <a:pPr defTabSz="914400">
              <a:lnSpc>
                <a:spcPct val="110000"/>
              </a:lnSpc>
              <a:spcAft>
                <a:spcPts val="600"/>
              </a:spcAft>
              <a:buClr>
                <a:schemeClr val="tx1"/>
              </a:buClr>
            </a:pPr>
            <a:r>
              <a:rPr lang="en-US" sz="2600" b="1" i="0" cap="all" dirty="0">
                <a:latin typeface="Calibri" panose="020F0502020204030204" pitchFamily="34" charset="0"/>
                <a:cs typeface="Calibri" panose="020F0502020204030204" pitchFamily="34" charset="0"/>
              </a:rPr>
              <a:t>MCR is also a SEER Research state.</a:t>
            </a:r>
          </a:p>
          <a:p>
            <a:endParaRPr lang="en-US" dirty="0"/>
          </a:p>
        </p:txBody>
      </p:sp>
      <p:sp>
        <p:nvSpPr>
          <p:cNvPr id="4" name="Subtitle 3">
            <a:extLst>
              <a:ext uri="{FF2B5EF4-FFF2-40B4-BE49-F238E27FC236}">
                <a16:creationId xmlns:a16="http://schemas.microsoft.com/office/drawing/2014/main" id="{83085DE1-1340-75E5-AA98-0ED39125293F}"/>
              </a:ext>
            </a:extLst>
          </p:cNvPr>
          <p:cNvSpPr>
            <a:spLocks noGrp="1"/>
          </p:cNvSpPr>
          <p:nvPr>
            <p:ph type="subTitle" idx="10"/>
          </p:nvPr>
        </p:nvSpPr>
        <p:spPr>
          <a:xfrm>
            <a:off x="457200" y="1280161"/>
            <a:ext cx="7254240" cy="201798"/>
          </a:xfrm>
        </p:spPr>
        <p:txBody>
          <a:bodyPr>
            <a:normAutofit fontScale="40000" lnSpcReduction="20000"/>
          </a:bodyPr>
          <a:lstStyle/>
          <a:p>
            <a:r>
              <a:rPr lang="en-US" dirty="0"/>
              <a:t>2023</a:t>
            </a:r>
          </a:p>
          <a:p>
            <a:endParaRPr lang="en-US" dirty="0"/>
          </a:p>
        </p:txBody>
      </p:sp>
      <p:pic>
        <p:nvPicPr>
          <p:cNvPr id="11" name="Picture Placeholder 10">
            <a:extLst>
              <a:ext uri="{FF2B5EF4-FFF2-40B4-BE49-F238E27FC236}">
                <a16:creationId xmlns:a16="http://schemas.microsoft.com/office/drawing/2014/main" id="{D4070859-F44B-2DE0-61FF-0465F0C8C85C}"/>
              </a:ext>
            </a:extLst>
          </p:cNvPr>
          <p:cNvPicPr>
            <a:picLocks noGrp="1" noChangeAspect="1"/>
          </p:cNvPicPr>
          <p:nvPr>
            <p:ph type="pic" idx="1"/>
          </p:nvPr>
        </p:nvPicPr>
        <p:blipFill>
          <a:blip r:embed="rId5"/>
          <a:srcRect l="203" r="203"/>
          <a:stretch/>
        </p:blipFill>
        <p:spPr/>
      </p:pic>
    </p:spTree>
    <p:extLst>
      <p:ext uri="{BB962C8B-B14F-4D97-AF65-F5344CB8AC3E}">
        <p14:creationId xmlns:p14="http://schemas.microsoft.com/office/powerpoint/2010/main" val="3241126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title"/>
          </p:nvPr>
        </p:nvSpPr>
        <p:spPr>
          <a:xfrm>
            <a:off x="838200" y="365125"/>
            <a:ext cx="10515600" cy="878945"/>
          </a:xfrm>
        </p:spPr>
        <p:txBody>
          <a:bodyPr anchor="ctr">
            <a:normAutofit/>
          </a:bodyPr>
          <a:lstStyle/>
          <a:p>
            <a:r>
              <a:rPr lang="en-US" sz="4000" dirty="0"/>
              <a:t>MICA</a:t>
            </a:r>
          </a:p>
        </p:txBody>
      </p:sp>
      <p:pic>
        <p:nvPicPr>
          <p:cNvPr id="4" name="Picture 3">
            <a:extLst>
              <a:ext uri="{FF2B5EF4-FFF2-40B4-BE49-F238E27FC236}">
                <a16:creationId xmlns:a16="http://schemas.microsoft.com/office/drawing/2014/main" id="{37A3603B-AEC1-0647-3D23-E603953F1CBB}"/>
              </a:ext>
            </a:extLst>
          </p:cNvPr>
          <p:cNvPicPr>
            <a:picLocks noChangeAspect="1"/>
          </p:cNvPicPr>
          <p:nvPr/>
        </p:nvPicPr>
        <p:blipFill>
          <a:blip r:embed="rId3"/>
          <a:srcRect l="10436" r="12379" b="-2"/>
          <a:stretch/>
        </p:blipFill>
        <p:spPr>
          <a:xfrm>
            <a:off x="205883" y="1164771"/>
            <a:ext cx="5794867" cy="4449159"/>
          </a:xfrm>
          <a:prstGeom prst="rect">
            <a:avLst/>
          </a:prstGeom>
          <a:noFill/>
        </p:spPr>
      </p:pic>
      <p:pic>
        <p:nvPicPr>
          <p:cNvPr id="9" name="Picture 8">
            <a:extLst>
              <a:ext uri="{FF2B5EF4-FFF2-40B4-BE49-F238E27FC236}">
                <a16:creationId xmlns:a16="http://schemas.microsoft.com/office/drawing/2014/main" id="{EB046E9A-E91B-A63D-0AB1-7F8C6855BD65}"/>
              </a:ext>
            </a:extLst>
          </p:cNvPr>
          <p:cNvPicPr>
            <a:picLocks noChangeAspect="1"/>
          </p:cNvPicPr>
          <p:nvPr/>
        </p:nvPicPr>
        <p:blipFill>
          <a:blip r:embed="rId4"/>
          <a:stretch>
            <a:fillRect/>
          </a:stretch>
        </p:blipFill>
        <p:spPr>
          <a:xfrm>
            <a:off x="6191250" y="130628"/>
            <a:ext cx="5794866" cy="5649685"/>
          </a:xfrm>
          <a:prstGeom prst="rect">
            <a:avLst/>
          </a:prstGeom>
          <a:noFill/>
        </p:spPr>
      </p:pic>
    </p:spTree>
    <p:extLst>
      <p:ext uri="{BB962C8B-B14F-4D97-AF65-F5344CB8AC3E}">
        <p14:creationId xmlns:p14="http://schemas.microsoft.com/office/powerpoint/2010/main" val="157862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title"/>
          </p:nvPr>
        </p:nvSpPr>
        <p:spPr>
          <a:xfrm>
            <a:off x="457199" y="467360"/>
            <a:ext cx="3200400" cy="1600200"/>
          </a:xfrm>
        </p:spPr>
        <p:txBody>
          <a:bodyPr anchor="b">
            <a:normAutofit/>
          </a:bodyPr>
          <a:lstStyle/>
          <a:p>
            <a:r>
              <a:rPr lang="en-US" dirty="0"/>
              <a:t>MCR One-Pagers</a:t>
            </a:r>
          </a:p>
        </p:txBody>
      </p:sp>
      <p:sp>
        <p:nvSpPr>
          <p:cNvPr id="12" name="Text Placeholder 4">
            <a:extLst>
              <a:ext uri="{FF2B5EF4-FFF2-40B4-BE49-F238E27FC236}">
                <a16:creationId xmlns:a16="http://schemas.microsoft.com/office/drawing/2014/main" id="{1ED23F23-FD6B-0F34-458A-AB8E92B5F0CA}"/>
              </a:ext>
            </a:extLst>
          </p:cNvPr>
          <p:cNvSpPr>
            <a:spLocks noGrp="1"/>
          </p:cNvSpPr>
          <p:nvPr>
            <p:ph type="body" sz="half" idx="10"/>
          </p:nvPr>
        </p:nvSpPr>
        <p:spPr>
          <a:xfrm>
            <a:off x="457199" y="2558143"/>
            <a:ext cx="3200399" cy="3955391"/>
          </a:xfrm>
        </p:spPr>
        <p:txBody>
          <a:bodyPr>
            <a:normAutofit/>
          </a:bodyPr>
          <a:lstStyle/>
          <a:p>
            <a:r>
              <a:rPr lang="en-US" sz="2400" dirty="0"/>
              <a:t>MCR has produced a number of one-pagers on top cancer sites in Missouri.  This year we will have 12 one-pagers on the opening page of our website.</a:t>
            </a:r>
          </a:p>
        </p:txBody>
      </p:sp>
      <p:pic>
        <p:nvPicPr>
          <p:cNvPr id="7" name="Picture 6">
            <a:extLst>
              <a:ext uri="{FF2B5EF4-FFF2-40B4-BE49-F238E27FC236}">
                <a16:creationId xmlns:a16="http://schemas.microsoft.com/office/drawing/2014/main" id="{CA317FCA-A59C-14F7-603B-BAC3569C1079}"/>
              </a:ext>
            </a:extLst>
          </p:cNvPr>
          <p:cNvPicPr>
            <a:picLocks noChangeAspect="1"/>
          </p:cNvPicPr>
          <p:nvPr/>
        </p:nvPicPr>
        <p:blipFill>
          <a:blip r:embed="rId3"/>
          <a:stretch>
            <a:fillRect/>
          </a:stretch>
        </p:blipFill>
        <p:spPr>
          <a:xfrm>
            <a:off x="5671457" y="173103"/>
            <a:ext cx="4532169" cy="5657932"/>
          </a:xfrm>
          <a:prstGeom prst="rect">
            <a:avLst/>
          </a:prstGeom>
        </p:spPr>
      </p:pic>
    </p:spTree>
    <p:extLst>
      <p:ext uri="{BB962C8B-B14F-4D97-AF65-F5344CB8AC3E}">
        <p14:creationId xmlns:p14="http://schemas.microsoft.com/office/powerpoint/2010/main" val="1865005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title"/>
          </p:nvPr>
        </p:nvSpPr>
        <p:spPr>
          <a:xfrm>
            <a:off x="457200" y="388306"/>
            <a:ext cx="11353800" cy="770351"/>
          </a:xfrm>
        </p:spPr>
        <p:txBody>
          <a:bodyPr anchor="b">
            <a:normAutofit/>
          </a:bodyPr>
          <a:lstStyle/>
          <a:p>
            <a:r>
              <a:rPr lang="en-US" dirty="0"/>
              <a:t>US Cancer Statistics</a:t>
            </a:r>
          </a:p>
        </p:txBody>
      </p:sp>
      <p:pic>
        <p:nvPicPr>
          <p:cNvPr id="5" name="Picture 4">
            <a:extLst>
              <a:ext uri="{FF2B5EF4-FFF2-40B4-BE49-F238E27FC236}">
                <a16:creationId xmlns:a16="http://schemas.microsoft.com/office/drawing/2014/main" id="{4DF201D6-5799-5D44-8EB8-814CB5316580}"/>
              </a:ext>
            </a:extLst>
          </p:cNvPr>
          <p:cNvPicPr>
            <a:picLocks noChangeAspect="1"/>
          </p:cNvPicPr>
          <p:nvPr/>
        </p:nvPicPr>
        <p:blipFill>
          <a:blip r:embed="rId3"/>
          <a:stretch>
            <a:fillRect/>
          </a:stretch>
        </p:blipFill>
        <p:spPr>
          <a:xfrm>
            <a:off x="191952" y="1640911"/>
            <a:ext cx="5827848" cy="4058432"/>
          </a:xfrm>
          <a:prstGeom prst="rect">
            <a:avLst/>
          </a:prstGeom>
          <a:noFill/>
        </p:spPr>
      </p:pic>
      <p:sp>
        <p:nvSpPr>
          <p:cNvPr id="10" name="Content Placeholder 3">
            <a:extLst>
              <a:ext uri="{FF2B5EF4-FFF2-40B4-BE49-F238E27FC236}">
                <a16:creationId xmlns:a16="http://schemas.microsoft.com/office/drawing/2014/main" id="{8BB09959-D963-3686-2F72-F706BF6F9B92}"/>
              </a:ext>
            </a:extLst>
          </p:cNvPr>
          <p:cNvSpPr>
            <a:spLocks noGrp="1"/>
          </p:cNvSpPr>
          <p:nvPr>
            <p:ph sz="half" idx="2"/>
          </p:nvPr>
        </p:nvSpPr>
        <p:spPr>
          <a:xfrm>
            <a:off x="6172202" y="1825626"/>
            <a:ext cx="5638800" cy="3873717"/>
          </a:xfrm>
        </p:spPr>
        <p:txBody>
          <a:bodyPr>
            <a:normAutofit/>
          </a:bodyPr>
          <a:lstStyle/>
          <a:p>
            <a:r>
              <a:rPr lang="en-US" sz="2400" dirty="0"/>
              <a:t>The United States Cancer Statistics: Data Visualization page is also another method of researching cancer information for Missouri compared to other states.  Reports can be run by geography, trends, stage/survival, prevalence and screening risk factors by clicking on the tabs.</a:t>
            </a:r>
          </a:p>
          <a:p>
            <a:r>
              <a:rPr lang="en-US" sz="2400" dirty="0"/>
              <a:t>The data was recently updated to include 2021 statistics.</a:t>
            </a:r>
          </a:p>
        </p:txBody>
      </p:sp>
      <p:sp>
        <p:nvSpPr>
          <p:cNvPr id="12" name="Subtitle 4">
            <a:extLst>
              <a:ext uri="{FF2B5EF4-FFF2-40B4-BE49-F238E27FC236}">
                <a16:creationId xmlns:a16="http://schemas.microsoft.com/office/drawing/2014/main" id="{BCAB2D3E-090E-BD76-CCBC-BD7B86B4E480}"/>
              </a:ext>
            </a:extLst>
          </p:cNvPr>
          <p:cNvSpPr>
            <a:spLocks noGrp="1"/>
          </p:cNvSpPr>
          <p:nvPr>
            <p:ph type="subTitle" idx="10"/>
          </p:nvPr>
        </p:nvSpPr>
        <p:spPr>
          <a:xfrm>
            <a:off x="604160" y="1158657"/>
            <a:ext cx="11353800" cy="432149"/>
          </a:xfrm>
        </p:spPr>
        <p:txBody>
          <a:bodyPr>
            <a:normAutofit fontScale="70000" lnSpcReduction="20000"/>
          </a:bodyPr>
          <a:lstStyle/>
          <a:p>
            <a:r>
              <a:rPr lang="en-US" dirty="0">
                <a:solidFill>
                  <a:srgbClr val="0070C0"/>
                </a:solidFill>
                <a:hlinkClick r:id="rId4">
                  <a:extLst>
                    <a:ext uri="{A12FA001-AC4F-418D-AE19-62706E023703}">
                      <ahyp:hlinkClr xmlns:ahyp="http://schemas.microsoft.com/office/drawing/2018/hyperlinkcolor" val="tx"/>
                    </a:ext>
                  </a:extLst>
                </a:hlinkClick>
              </a:rPr>
              <a:t>https://gis.cdc.gov/Cancehttps://gis.cdc.gov/Cancer/USCS/#/AtAGlance/r/USCS/#/AtAGlance/</a:t>
            </a:r>
            <a:endParaRPr lang="en-US"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3587286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236D-A4F2-6A11-1C6D-868D99D4A73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9D0B8DF-F4AA-E147-7BF4-7156456F1958}"/>
              </a:ext>
            </a:extLst>
          </p:cNvPr>
          <p:cNvSpPr>
            <a:spLocks noGrp="1"/>
          </p:cNvSpPr>
          <p:nvPr>
            <p:ph idx="1"/>
          </p:nvPr>
        </p:nvSpPr>
        <p:spPr>
          <a:xfrm>
            <a:off x="838200" y="1815114"/>
            <a:ext cx="10515600" cy="3981450"/>
          </a:xfrm>
        </p:spPr>
        <p:txBody>
          <a:bodyPr>
            <a:normAutofit lnSpcReduction="10000"/>
          </a:bodyPr>
          <a:lstStyle/>
          <a:p>
            <a:r>
              <a:rPr lang="en-US" dirty="0">
                <a:latin typeface="+mn-lt"/>
              </a:rPr>
              <a:t>NAACCR</a:t>
            </a:r>
            <a:r>
              <a:rPr lang="en-US" dirty="0"/>
              <a:t> </a:t>
            </a:r>
            <a:r>
              <a:rPr lang="en-US" dirty="0">
                <a:solidFill>
                  <a:srgbClr val="0070C0"/>
                </a:solidFill>
                <a:latin typeface="+mn-lt"/>
                <a:hlinkClick r:id="rId2">
                  <a:extLst>
                    <a:ext uri="{A12FA001-AC4F-418D-AE19-62706E023703}">
                      <ahyp:hlinkClr xmlns:ahyp="http://schemas.microsoft.com/office/drawing/2018/hyperlinkcolor" val="tx"/>
                    </a:ext>
                  </a:extLst>
                </a:hlinkClick>
              </a:rPr>
              <a:t>https://www.naaccr.org/</a:t>
            </a:r>
            <a:endParaRPr lang="en-US" dirty="0">
              <a:latin typeface="+mn-lt"/>
            </a:endParaRPr>
          </a:p>
          <a:p>
            <a:r>
              <a:rPr lang="en-US" dirty="0">
                <a:latin typeface="+mn-lt"/>
              </a:rPr>
              <a:t>STORE</a:t>
            </a:r>
            <a:r>
              <a:rPr lang="en-US" dirty="0"/>
              <a:t> </a:t>
            </a:r>
            <a:r>
              <a:rPr lang="en-US" dirty="0">
                <a:solidFill>
                  <a:srgbClr val="0070C0"/>
                </a:solidFill>
                <a:latin typeface="+mn-lt"/>
                <a:hlinkClick r:id="rId3">
                  <a:extLst>
                    <a:ext uri="{A12FA001-AC4F-418D-AE19-62706E023703}">
                      <ahyp:hlinkClr xmlns:ahyp="http://schemas.microsoft.com/office/drawing/2018/hyperlinkcolor" val="tx"/>
                    </a:ext>
                  </a:extLst>
                </a:hlinkClick>
              </a:rPr>
              <a:t>https://www.facs.org/media/q4rnb3ck/store-2024-may-2023-final-05192023.pdf</a:t>
            </a:r>
            <a:endParaRPr lang="en-US" dirty="0">
              <a:solidFill>
                <a:srgbClr val="0070C0"/>
              </a:solidFill>
              <a:latin typeface="+mn-lt"/>
            </a:endParaRPr>
          </a:p>
          <a:p>
            <a:r>
              <a:rPr lang="en-US" dirty="0">
                <a:latin typeface="+mn-lt"/>
              </a:rPr>
              <a:t>SEER 2024 Solid Tumor Rules </a:t>
            </a:r>
            <a:r>
              <a:rPr lang="en-US" dirty="0">
                <a:solidFill>
                  <a:srgbClr val="0070C0"/>
                </a:solidFill>
                <a:latin typeface="+mn-lt"/>
                <a:hlinkClick r:id="rId4">
                  <a:extLst>
                    <a:ext uri="{A12FA001-AC4F-418D-AE19-62706E023703}">
                      <ahyp:hlinkClr xmlns:ahyp="http://schemas.microsoft.com/office/drawing/2018/hyperlinkcolor" val="tx"/>
                    </a:ext>
                  </a:extLst>
                </a:hlinkClick>
              </a:rPr>
              <a:t>https://seer.cancer.gov/tools/solidtumor/</a:t>
            </a:r>
            <a:endParaRPr lang="en-US" dirty="0">
              <a:solidFill>
                <a:srgbClr val="0070C0"/>
              </a:solidFill>
              <a:latin typeface="+mn-lt"/>
            </a:endParaRPr>
          </a:p>
          <a:p>
            <a:r>
              <a:rPr lang="en-US" dirty="0">
                <a:latin typeface="+mn-lt"/>
              </a:rPr>
              <a:t>Missouri Cancer Registry and Research Center </a:t>
            </a:r>
            <a:r>
              <a:rPr lang="en-US" dirty="0">
                <a:solidFill>
                  <a:srgbClr val="0070C0"/>
                </a:solidFill>
                <a:latin typeface="+mn-lt"/>
                <a:hlinkClick r:id="rId5">
                  <a:extLst>
                    <a:ext uri="{A12FA001-AC4F-418D-AE19-62706E023703}">
                      <ahyp:hlinkClr xmlns:ahyp="http://schemas.microsoft.com/office/drawing/2018/hyperlinkcolor" val="tx"/>
                    </a:ext>
                  </a:extLst>
                </a:hlinkClick>
              </a:rPr>
              <a:t>https://cancerregistry.missouri.edu/</a:t>
            </a:r>
            <a:endParaRPr lang="en-US" dirty="0">
              <a:solidFill>
                <a:srgbClr val="0070C0"/>
              </a:solidFill>
              <a:latin typeface="+mn-lt"/>
            </a:endParaRPr>
          </a:p>
          <a:p>
            <a:r>
              <a:rPr lang="en-US" dirty="0">
                <a:latin typeface="+mn-lt"/>
              </a:rPr>
              <a:t>US Cancer Statistics </a:t>
            </a:r>
            <a:r>
              <a:rPr lang="en-US" dirty="0">
                <a:solidFill>
                  <a:srgbClr val="0070C0"/>
                </a:solidFill>
                <a:latin typeface="+mn-lt"/>
                <a:hlinkClick r:id="rId6">
                  <a:extLst>
                    <a:ext uri="{A12FA001-AC4F-418D-AE19-62706E023703}">
                      <ahyp:hlinkClr xmlns:ahyp="http://schemas.microsoft.com/office/drawing/2018/hyperlinkcolor" val="tx"/>
                    </a:ext>
                  </a:extLst>
                </a:hlinkClick>
              </a:rPr>
              <a:t>https://gis.cdc.gov/Cancer/USCS/#/AtAGlance/</a:t>
            </a:r>
            <a:endParaRPr lang="en-US" dirty="0">
              <a:solidFill>
                <a:srgbClr val="0070C0"/>
              </a:solidFill>
              <a:latin typeface="+mn-lt"/>
            </a:endParaRPr>
          </a:p>
          <a:p>
            <a:r>
              <a:rPr lang="en-US" dirty="0">
                <a:latin typeface="+mn-lt"/>
              </a:rPr>
              <a:t>MICA</a:t>
            </a:r>
            <a:r>
              <a:rPr lang="en-US" dirty="0">
                <a:solidFill>
                  <a:srgbClr val="0070C0"/>
                </a:solidFill>
                <a:latin typeface="+mn-lt"/>
              </a:rPr>
              <a:t> </a:t>
            </a:r>
            <a:r>
              <a:rPr lang="en-US" dirty="0">
                <a:solidFill>
                  <a:srgbClr val="1976AF"/>
                </a:solidFill>
                <a:latin typeface="+mn-lt"/>
                <a:hlinkClick r:id="rId7">
                  <a:extLst>
                    <a:ext uri="{A12FA001-AC4F-418D-AE19-62706E023703}">
                      <ahyp:hlinkClr xmlns:ahyp="http://schemas.microsoft.com/office/drawing/2018/hyperlinkcolor" val="tx"/>
                    </a:ext>
                  </a:extLst>
                </a:hlinkClick>
              </a:rPr>
              <a:t>https://healthapps.dhss.mo.gov/MoPhims/MICAHome</a:t>
            </a:r>
            <a:endParaRPr lang="en-US" dirty="0">
              <a:solidFill>
                <a:srgbClr val="1976AF"/>
              </a:solidFill>
              <a:latin typeface="+mn-lt"/>
            </a:endParaRPr>
          </a:p>
          <a:p>
            <a:endParaRPr lang="en-US" dirty="0">
              <a:solidFill>
                <a:srgbClr val="0070C0"/>
              </a:solidFill>
              <a:latin typeface="+mn-lt"/>
            </a:endParaRPr>
          </a:p>
          <a:p>
            <a:endParaRPr lang="en-US" dirty="0">
              <a:solidFill>
                <a:srgbClr val="1976AF"/>
              </a:solidFill>
              <a:latin typeface="+mn-lt"/>
            </a:endParaRPr>
          </a:p>
          <a:p>
            <a:endParaRPr lang="en-US" dirty="0">
              <a:solidFill>
                <a:srgbClr val="1976AF"/>
              </a:solidFill>
              <a:latin typeface="+mn-lt"/>
            </a:endParaRPr>
          </a:p>
          <a:p>
            <a:endParaRPr lang="en-US" dirty="0">
              <a:latin typeface="+mn-lt"/>
            </a:endParaRPr>
          </a:p>
          <a:p>
            <a:endParaRPr lang="en-US" dirty="0">
              <a:solidFill>
                <a:srgbClr val="0070C0"/>
              </a:solidFill>
            </a:endParaRPr>
          </a:p>
          <a:p>
            <a:endParaRPr lang="en-US" dirty="0"/>
          </a:p>
        </p:txBody>
      </p:sp>
    </p:spTree>
    <p:extLst>
      <p:ext uri="{BB962C8B-B14F-4D97-AF65-F5344CB8AC3E}">
        <p14:creationId xmlns:p14="http://schemas.microsoft.com/office/powerpoint/2010/main" val="198105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54A14187-7C80-74F7-EF35-0343EA18AA17}"/>
              </a:ext>
            </a:extLst>
          </p:cNvPr>
          <p:cNvSpPr>
            <a:spLocks noGrp="1"/>
          </p:cNvSpPr>
          <p:nvPr>
            <p:ph type="subTitle" idx="1"/>
          </p:nvPr>
        </p:nvSpPr>
        <p:spPr/>
        <p:txBody>
          <a:bodyPr/>
          <a:lstStyle/>
          <a:p>
            <a:r>
              <a:rPr lang="en-US" dirty="0"/>
              <a:t>????</a:t>
            </a:r>
          </a:p>
          <a:p>
            <a:endParaRPr lang="en-US" dirty="0"/>
          </a:p>
        </p:txBody>
      </p:sp>
    </p:spTree>
    <p:extLst>
      <p:ext uri="{BB962C8B-B14F-4D97-AF65-F5344CB8AC3E}">
        <p14:creationId xmlns:p14="http://schemas.microsoft.com/office/powerpoint/2010/main" val="424487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5268-5241-D047-1BB9-4CF4C9A99609}"/>
              </a:ext>
            </a:extLst>
          </p:cNvPr>
          <p:cNvSpPr>
            <a:spLocks noGrp="1"/>
          </p:cNvSpPr>
          <p:nvPr>
            <p:ph type="title"/>
          </p:nvPr>
        </p:nvSpPr>
        <p:spPr>
          <a:xfrm>
            <a:off x="838200" y="365125"/>
            <a:ext cx="10515600" cy="1325563"/>
          </a:xfrm>
        </p:spPr>
        <p:txBody>
          <a:bodyPr anchor="ctr">
            <a:normAutofit/>
          </a:bodyPr>
          <a:lstStyle/>
          <a:p>
            <a:r>
              <a:rPr lang="en-US" dirty="0"/>
              <a:t>Enjoy Your Lunch!</a:t>
            </a:r>
          </a:p>
        </p:txBody>
      </p:sp>
      <p:pic>
        <p:nvPicPr>
          <p:cNvPr id="4" name="Picture 3" descr="Variety of fresh salads">
            <a:extLst>
              <a:ext uri="{FF2B5EF4-FFF2-40B4-BE49-F238E27FC236}">
                <a16:creationId xmlns:a16="http://schemas.microsoft.com/office/drawing/2014/main" id="{EAD552EA-BDA3-2E26-078F-23B69CCEBBDD}"/>
              </a:ext>
            </a:extLst>
          </p:cNvPr>
          <p:cNvPicPr>
            <a:picLocks noChangeAspect="1"/>
          </p:cNvPicPr>
          <p:nvPr/>
        </p:nvPicPr>
        <p:blipFill>
          <a:blip r:embed="rId3"/>
          <a:srcRect t="26215" b="17063"/>
          <a:stretch/>
        </p:blipFill>
        <p:spPr>
          <a:xfrm>
            <a:off x="838200" y="1447800"/>
            <a:ext cx="10515600" cy="4359275"/>
          </a:xfrm>
          <a:prstGeom prst="rect">
            <a:avLst/>
          </a:prstGeom>
          <a:noFill/>
        </p:spPr>
      </p:pic>
    </p:spTree>
    <p:extLst>
      <p:ext uri="{BB962C8B-B14F-4D97-AF65-F5344CB8AC3E}">
        <p14:creationId xmlns:p14="http://schemas.microsoft.com/office/powerpoint/2010/main" val="287508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89A1-FB08-A0BB-02E4-7A7F539B28DB}"/>
              </a:ext>
            </a:extLst>
          </p:cNvPr>
          <p:cNvSpPr>
            <a:spLocks noGrp="1"/>
          </p:cNvSpPr>
          <p:nvPr>
            <p:ph type="ctrTitle"/>
          </p:nvPr>
        </p:nvSpPr>
        <p:spPr>
          <a:xfrm>
            <a:off x="1524000" y="381000"/>
            <a:ext cx="9144000" cy="1872343"/>
          </a:xfrm>
        </p:spPr>
        <p:txBody>
          <a:bodyPr>
            <a:normAutofit fontScale="90000"/>
          </a:bodyPr>
          <a:lstStyle/>
          <a:p>
            <a:r>
              <a:rPr lang="en-US" dirty="0"/>
              <a:t>Top Ingredients for MCR Soup</a:t>
            </a:r>
            <a:br>
              <a:rPr lang="en-US" dirty="0"/>
            </a:br>
            <a:endParaRPr lang="en-US" dirty="0"/>
          </a:p>
        </p:txBody>
      </p:sp>
      <p:sp>
        <p:nvSpPr>
          <p:cNvPr id="3" name="Subtitle 2">
            <a:extLst>
              <a:ext uri="{FF2B5EF4-FFF2-40B4-BE49-F238E27FC236}">
                <a16:creationId xmlns:a16="http://schemas.microsoft.com/office/drawing/2014/main" id="{F7652405-0A16-0F72-9AFC-4262185FBB21}"/>
              </a:ext>
            </a:extLst>
          </p:cNvPr>
          <p:cNvSpPr>
            <a:spLocks noGrp="1"/>
          </p:cNvSpPr>
          <p:nvPr>
            <p:ph type="subTitle" idx="1"/>
          </p:nvPr>
        </p:nvSpPr>
        <p:spPr>
          <a:xfrm>
            <a:off x="1524000" y="1817914"/>
            <a:ext cx="9144000" cy="4049486"/>
          </a:xfrm>
        </p:spPr>
        <p:txBody>
          <a:bodyPr>
            <a:normAutofit lnSpcReduction="10000"/>
          </a:bodyPr>
          <a:lstStyle/>
          <a:p>
            <a:r>
              <a:rPr lang="en-US" dirty="0">
                <a:solidFill>
                  <a:schemeClr val="tx1"/>
                </a:solidFill>
              </a:rPr>
              <a:t>Cancer Case Reporting</a:t>
            </a:r>
          </a:p>
          <a:p>
            <a:r>
              <a:rPr lang="en-US" dirty="0">
                <a:solidFill>
                  <a:schemeClr val="tx1"/>
                </a:solidFill>
              </a:rPr>
              <a:t>Quality Data</a:t>
            </a:r>
          </a:p>
          <a:p>
            <a:r>
              <a:rPr lang="en-US" dirty="0">
                <a:solidFill>
                  <a:schemeClr val="tx1"/>
                </a:solidFill>
              </a:rPr>
              <a:t>Path Lab Cases</a:t>
            </a:r>
          </a:p>
          <a:p>
            <a:r>
              <a:rPr lang="en-US" dirty="0">
                <a:solidFill>
                  <a:schemeClr val="tx1"/>
                </a:solidFill>
              </a:rPr>
              <a:t>Death Clearance Cases</a:t>
            </a:r>
          </a:p>
          <a:p>
            <a:r>
              <a:rPr lang="en-US" dirty="0">
                <a:solidFill>
                  <a:schemeClr val="tx1"/>
                </a:solidFill>
              </a:rPr>
              <a:t>Race/Demographic data</a:t>
            </a:r>
          </a:p>
          <a:p>
            <a:r>
              <a:rPr lang="en-US" dirty="0">
                <a:solidFill>
                  <a:schemeClr val="tx1"/>
                </a:solidFill>
              </a:rPr>
              <a:t>Audits</a:t>
            </a:r>
          </a:p>
          <a:p>
            <a:r>
              <a:rPr lang="en-US" dirty="0">
                <a:solidFill>
                  <a:schemeClr val="tx1"/>
                </a:solidFill>
              </a:rPr>
              <a:t>Data Collection Items</a:t>
            </a:r>
          </a:p>
          <a:p>
            <a:r>
              <a:rPr lang="en-US" dirty="0">
                <a:solidFill>
                  <a:schemeClr val="tx1"/>
                </a:solidFill>
              </a:rPr>
              <a:t>Education</a:t>
            </a:r>
          </a:p>
          <a:p>
            <a:r>
              <a:rPr lang="en-US" dirty="0">
                <a:solidFill>
                  <a:schemeClr val="tx1"/>
                </a:solidFill>
              </a:rPr>
              <a:t>Data Uses</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5" name="Picture 4" descr="Box of fruits and vegetables">
            <a:extLst>
              <a:ext uri="{FF2B5EF4-FFF2-40B4-BE49-F238E27FC236}">
                <a16:creationId xmlns:a16="http://schemas.microsoft.com/office/drawing/2014/main" id="{50593D8A-D549-B734-FF70-598B3178D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15" y="2449286"/>
            <a:ext cx="3131611" cy="2090057"/>
          </a:xfrm>
          <a:prstGeom prst="rect">
            <a:avLst/>
          </a:prstGeom>
        </p:spPr>
      </p:pic>
      <p:pic>
        <p:nvPicPr>
          <p:cNvPr id="7" name="Picture 6" descr="Garden vegetables harvest">
            <a:extLst>
              <a:ext uri="{FF2B5EF4-FFF2-40B4-BE49-F238E27FC236}">
                <a16:creationId xmlns:a16="http://schemas.microsoft.com/office/drawing/2014/main" id="{57A6665A-EBB1-EC3E-3821-3113ABC51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2449285"/>
            <a:ext cx="3577966" cy="2090057"/>
          </a:xfrm>
          <a:prstGeom prst="rect">
            <a:avLst/>
          </a:prstGeom>
        </p:spPr>
      </p:pic>
    </p:spTree>
    <p:extLst>
      <p:ext uri="{BB962C8B-B14F-4D97-AF65-F5344CB8AC3E}">
        <p14:creationId xmlns:p14="http://schemas.microsoft.com/office/powerpoint/2010/main" val="737964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5981-9050-37DF-B9B1-BE8235A5586A}"/>
              </a:ext>
            </a:extLst>
          </p:cNvPr>
          <p:cNvSpPr>
            <a:spLocks noGrp="1"/>
          </p:cNvSpPr>
          <p:nvPr>
            <p:ph type="title"/>
          </p:nvPr>
        </p:nvSpPr>
        <p:spPr>
          <a:xfrm>
            <a:off x="465338" y="0"/>
            <a:ext cx="7067576" cy="1325563"/>
          </a:xfrm>
        </p:spPr>
        <p:txBody>
          <a:bodyPr>
            <a:normAutofit/>
          </a:bodyPr>
          <a:lstStyle/>
          <a:p>
            <a:r>
              <a:rPr lang="en-US" dirty="0"/>
              <a:t>Recipe for Success</a:t>
            </a:r>
          </a:p>
        </p:txBody>
      </p:sp>
      <p:sp>
        <p:nvSpPr>
          <p:cNvPr id="3" name="Content Placeholder 2">
            <a:extLst>
              <a:ext uri="{FF2B5EF4-FFF2-40B4-BE49-F238E27FC236}">
                <a16:creationId xmlns:a16="http://schemas.microsoft.com/office/drawing/2014/main" id="{B00F881D-DBF7-9078-1EB1-A82666CB45FE}"/>
              </a:ext>
            </a:extLst>
          </p:cNvPr>
          <p:cNvSpPr>
            <a:spLocks noGrp="1"/>
          </p:cNvSpPr>
          <p:nvPr>
            <p:ph idx="1"/>
          </p:nvPr>
        </p:nvSpPr>
        <p:spPr>
          <a:xfrm>
            <a:off x="6569477" y="1429407"/>
            <a:ext cx="5317724" cy="4403834"/>
          </a:xfrm>
        </p:spPr>
        <p:txBody>
          <a:bodyPr>
            <a:normAutofit fontScale="40000" lnSpcReduction="20000"/>
          </a:bodyPr>
          <a:lstStyle/>
          <a:p>
            <a:pPr algn="ctr"/>
            <a:r>
              <a:rPr lang="en-US" sz="2800" dirty="0">
                <a:solidFill>
                  <a:schemeClr val="bg1"/>
                </a:solidFill>
              </a:rPr>
              <a:t>12-month data</a:t>
            </a:r>
          </a:p>
          <a:p>
            <a:pPr marL="0" indent="0" algn="ctr">
              <a:buNone/>
            </a:pPr>
            <a:r>
              <a:rPr lang="en-US" sz="5600" b="1" dirty="0"/>
              <a:t>12-month data</a:t>
            </a:r>
          </a:p>
          <a:p>
            <a:r>
              <a:rPr lang="en-US" sz="5600" dirty="0"/>
              <a:t>No more than 5% of cases are ascertained solely on the basis of a death certificate.</a:t>
            </a:r>
          </a:p>
          <a:p>
            <a:r>
              <a:rPr lang="en-US" sz="5600" dirty="0"/>
              <a:t>No more than 3% of cases are missing information on age.</a:t>
            </a:r>
          </a:p>
          <a:p>
            <a:r>
              <a:rPr lang="en-US" sz="5600" dirty="0"/>
              <a:t>No more than 3% of cases are missing information on sex.</a:t>
            </a:r>
          </a:p>
          <a:p>
            <a:r>
              <a:rPr lang="en-US" sz="5600" dirty="0"/>
              <a:t>No more than 5% of cases are missing information on race.</a:t>
            </a:r>
          </a:p>
          <a:p>
            <a:r>
              <a:rPr lang="en-US" sz="5600" dirty="0"/>
              <a:t>At least 97% of the registry’s records pass a CDC-prescribed set of standard computerized edits</a:t>
            </a:r>
          </a:p>
          <a:p>
            <a:pPr marL="0" indent="0">
              <a:buNone/>
            </a:pPr>
            <a:endParaRPr lang="en-US" dirty="0"/>
          </a:p>
        </p:txBody>
      </p:sp>
      <p:sp>
        <p:nvSpPr>
          <p:cNvPr id="4" name="Content Placeholder 2">
            <a:extLst>
              <a:ext uri="{FF2B5EF4-FFF2-40B4-BE49-F238E27FC236}">
                <a16:creationId xmlns:a16="http://schemas.microsoft.com/office/drawing/2014/main" id="{C6E69644-CE3F-DEAB-E1C3-F880F5F0D1D0}"/>
              </a:ext>
            </a:extLst>
          </p:cNvPr>
          <p:cNvSpPr txBox="1">
            <a:spLocks/>
          </p:cNvSpPr>
          <p:nvPr/>
        </p:nvSpPr>
        <p:spPr>
          <a:xfrm>
            <a:off x="412071" y="1093076"/>
            <a:ext cx="6246181" cy="474016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1"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Timeliness and Completeness NPCR Standard</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1"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24-month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Data are 95% complete based on observed-to-expected cases computed by CDC.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There are 3% or fewer death-certificate-only cases.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There is a 1 per 1,000 or fewer unresolved duplicate rate.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The maximum percentage of missing critical data elements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2% 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2% Sex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3% Race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2% County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rPr>
              <a:t>99% pass a CDC-prescribed set of standard computerized edits.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77"/>
              <a:ea typeface="+mn-ea"/>
              <a:cs typeface="+mn-cs"/>
            </a:endParaRPr>
          </a:p>
        </p:txBody>
      </p:sp>
      <p:pic>
        <p:nvPicPr>
          <p:cNvPr id="6" name="Picture 5" descr="Top view of different fruits and vegetables">
            <a:extLst>
              <a:ext uri="{FF2B5EF4-FFF2-40B4-BE49-F238E27FC236}">
                <a16:creationId xmlns:a16="http://schemas.microsoft.com/office/drawing/2014/main" id="{F13A73A7-0A71-D4DF-A3D6-910293EDF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1114" y="304800"/>
            <a:ext cx="3075409" cy="1124607"/>
          </a:xfrm>
          <a:prstGeom prst="rect">
            <a:avLst/>
          </a:prstGeom>
        </p:spPr>
      </p:pic>
    </p:spTree>
    <p:extLst>
      <p:ext uri="{BB962C8B-B14F-4D97-AF65-F5344CB8AC3E}">
        <p14:creationId xmlns:p14="http://schemas.microsoft.com/office/powerpoint/2010/main" val="1393748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AD56-2B70-CA30-6A20-4696C3B70E4D}"/>
              </a:ext>
            </a:extLst>
          </p:cNvPr>
          <p:cNvSpPr>
            <a:spLocks noGrp="1"/>
          </p:cNvSpPr>
          <p:nvPr>
            <p:ph type="title"/>
          </p:nvPr>
        </p:nvSpPr>
        <p:spPr>
          <a:xfrm>
            <a:off x="457200" y="457200"/>
            <a:ext cx="7254240" cy="770351"/>
          </a:xfrm>
        </p:spPr>
        <p:txBody>
          <a:bodyPr anchor="b">
            <a:normAutofit/>
          </a:bodyPr>
          <a:lstStyle/>
          <a:p>
            <a:r>
              <a:rPr lang="en-US" dirty="0"/>
              <a:t>Timely Harvest</a:t>
            </a:r>
          </a:p>
        </p:txBody>
      </p:sp>
      <p:sp>
        <p:nvSpPr>
          <p:cNvPr id="3" name="Content Placeholder 2">
            <a:extLst>
              <a:ext uri="{FF2B5EF4-FFF2-40B4-BE49-F238E27FC236}">
                <a16:creationId xmlns:a16="http://schemas.microsoft.com/office/drawing/2014/main" id="{DD94D655-EE13-2A8A-88D4-930D5C45B392}"/>
              </a:ext>
            </a:extLst>
          </p:cNvPr>
          <p:cNvSpPr>
            <a:spLocks noGrp="1"/>
          </p:cNvSpPr>
          <p:nvPr>
            <p:ph sz="half" idx="2"/>
          </p:nvPr>
        </p:nvSpPr>
        <p:spPr>
          <a:xfrm>
            <a:off x="457200" y="1825625"/>
            <a:ext cx="7254240" cy="3698353"/>
          </a:xfrm>
        </p:spPr>
        <p:txBody>
          <a:bodyPr>
            <a:normAutofit/>
          </a:bodyPr>
          <a:lstStyle/>
          <a:p>
            <a:pPr marL="0" indent="0">
              <a:buNone/>
            </a:pPr>
            <a:r>
              <a:rPr lang="en-US" dirty="0"/>
              <a:t>Data completeness is monitored monthly</a:t>
            </a:r>
          </a:p>
          <a:p>
            <a:pPr marL="0" indent="0">
              <a:buNone/>
            </a:pPr>
            <a:r>
              <a:rPr lang="en-US" dirty="0"/>
              <a:t>Status letters are sent to reporters several times per year which contain:</a:t>
            </a:r>
          </a:p>
          <a:p>
            <a:pPr marL="457200" indent="-457200">
              <a:buFont typeface="Arial" panose="020B0604020202020204" pitchFamily="34" charset="0"/>
              <a:buChar char="•"/>
            </a:pPr>
            <a:r>
              <a:rPr lang="en-US" dirty="0"/>
              <a:t># cases submitted</a:t>
            </a:r>
          </a:p>
          <a:p>
            <a:pPr marL="457200" indent="-457200">
              <a:buFont typeface="Arial" panose="020B0604020202020204" pitchFamily="34" charset="0"/>
              <a:buChar char="•"/>
            </a:pPr>
            <a:r>
              <a:rPr lang="en-US" dirty="0"/>
              <a:t># Percent completed based on past submissions</a:t>
            </a:r>
          </a:p>
        </p:txBody>
      </p:sp>
      <p:sp>
        <p:nvSpPr>
          <p:cNvPr id="8" name="Subtitle 3">
            <a:extLst>
              <a:ext uri="{FF2B5EF4-FFF2-40B4-BE49-F238E27FC236}">
                <a16:creationId xmlns:a16="http://schemas.microsoft.com/office/drawing/2014/main" id="{66D97AD3-95B7-5667-B462-D14085AE4AAD}"/>
              </a:ext>
            </a:extLst>
          </p:cNvPr>
          <p:cNvSpPr>
            <a:spLocks noGrp="1"/>
          </p:cNvSpPr>
          <p:nvPr>
            <p:ph type="subTitle" idx="10"/>
          </p:nvPr>
        </p:nvSpPr>
        <p:spPr>
          <a:xfrm>
            <a:off x="457200" y="1280160"/>
            <a:ext cx="7254240" cy="432149"/>
          </a:xfrm>
        </p:spPr>
        <p:txBody>
          <a:bodyPr>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effectLst/>
                <a:uLnTx/>
                <a:uFillTx/>
              </a:rPr>
              <a:t>Power BI is MCR’s tool of choice for tracking timeliness and completeness.</a:t>
            </a:r>
          </a:p>
          <a:p>
            <a:endParaRPr lang="en-US" sz="1500"/>
          </a:p>
        </p:txBody>
      </p:sp>
      <p:pic>
        <p:nvPicPr>
          <p:cNvPr id="9" name="Picture Placeholder 8" descr="Close-up of rows of produce in boxes: Roma tomatoes, string beans, jalapeños, plums">
            <a:extLst>
              <a:ext uri="{FF2B5EF4-FFF2-40B4-BE49-F238E27FC236}">
                <a16:creationId xmlns:a16="http://schemas.microsoft.com/office/drawing/2014/main" id="{FACA64AA-E39B-36C2-15BA-4738492E3E26}"/>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8560" r="26240" b="1"/>
          <a:stretch/>
        </p:blipFill>
        <p:spPr>
          <a:xfrm>
            <a:off x="7869477" y="457200"/>
            <a:ext cx="3865323" cy="5066778"/>
          </a:xfrm>
          <a:noFill/>
        </p:spPr>
      </p:pic>
    </p:spTree>
    <p:extLst>
      <p:ext uri="{BB962C8B-B14F-4D97-AF65-F5344CB8AC3E}">
        <p14:creationId xmlns:p14="http://schemas.microsoft.com/office/powerpoint/2010/main" val="3731829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9534-8CC6-0305-E5B5-2A73973F9643}"/>
              </a:ext>
            </a:extLst>
          </p:cNvPr>
          <p:cNvSpPr>
            <a:spLocks noGrp="1"/>
          </p:cNvSpPr>
          <p:nvPr>
            <p:ph type="title"/>
          </p:nvPr>
        </p:nvSpPr>
        <p:spPr>
          <a:xfrm>
            <a:off x="419100" y="231229"/>
            <a:ext cx="11353800" cy="804480"/>
          </a:xfrm>
        </p:spPr>
        <p:txBody>
          <a:bodyPr>
            <a:normAutofit/>
          </a:bodyPr>
          <a:lstStyle/>
          <a:p>
            <a:pPr algn="ctr"/>
            <a:r>
              <a:rPr lang="en-US" dirty="0"/>
              <a:t>Gold Certificates Awarded</a:t>
            </a:r>
          </a:p>
        </p:txBody>
      </p:sp>
      <p:sp>
        <p:nvSpPr>
          <p:cNvPr id="5" name="Content Placeholder 4">
            <a:extLst>
              <a:ext uri="{FF2B5EF4-FFF2-40B4-BE49-F238E27FC236}">
                <a16:creationId xmlns:a16="http://schemas.microsoft.com/office/drawing/2014/main" id="{054BC769-ED0E-CFD4-F857-CDC799106F54}"/>
              </a:ext>
            </a:extLst>
          </p:cNvPr>
          <p:cNvSpPr>
            <a:spLocks noGrp="1"/>
          </p:cNvSpPr>
          <p:nvPr>
            <p:ph sz="half" idx="1"/>
          </p:nvPr>
        </p:nvSpPr>
        <p:spPr>
          <a:xfrm>
            <a:off x="457200" y="1825625"/>
            <a:ext cx="5562600" cy="4074432"/>
          </a:xfrm>
        </p:spPr>
        <p:txBody>
          <a:bodyPr>
            <a:normAutofit fontScale="92500" lnSpcReduction="10000"/>
          </a:bodyPr>
          <a:lstStyle/>
          <a:p>
            <a:r>
              <a:rPr lang="en-US" dirty="0"/>
              <a:t>Belton Regional Medical Center</a:t>
            </a:r>
          </a:p>
          <a:p>
            <a:r>
              <a:rPr lang="en-US" dirty="0"/>
              <a:t>Cass Regional Medical Center</a:t>
            </a:r>
          </a:p>
          <a:p>
            <a:r>
              <a:rPr lang="en-US" dirty="0"/>
              <a:t>Centerpoint Medical Center</a:t>
            </a:r>
          </a:p>
          <a:p>
            <a:r>
              <a:rPr lang="en-US" dirty="0"/>
              <a:t>Children’s Mercy Hospital</a:t>
            </a:r>
          </a:p>
          <a:p>
            <a:r>
              <a:rPr lang="en-US" dirty="0"/>
              <a:t>Citizens Memorial Hospital</a:t>
            </a:r>
          </a:p>
          <a:p>
            <a:r>
              <a:rPr lang="en-US" dirty="0"/>
              <a:t>Cox Health Springfield</a:t>
            </a:r>
          </a:p>
          <a:p>
            <a:r>
              <a:rPr lang="en-US" dirty="0"/>
              <a:t>Cox Medical Center Branson</a:t>
            </a:r>
          </a:p>
          <a:p>
            <a:r>
              <a:rPr lang="en-US" dirty="0"/>
              <a:t>Golden Valley Memorial Hospital</a:t>
            </a:r>
          </a:p>
          <a:p>
            <a:r>
              <a:rPr lang="en-US" dirty="0"/>
              <a:t>Lee’s Summit Medical Center</a:t>
            </a:r>
          </a:p>
          <a:p>
            <a:r>
              <a:rPr lang="en-US" dirty="0"/>
              <a:t>Mercy Hospital Joplin</a:t>
            </a:r>
          </a:p>
          <a:p>
            <a:r>
              <a:rPr lang="en-US" dirty="0"/>
              <a:t>Mosaic Life Care Maryville</a:t>
            </a:r>
          </a:p>
        </p:txBody>
      </p:sp>
      <p:sp>
        <p:nvSpPr>
          <p:cNvPr id="6" name="Content Placeholder 5">
            <a:extLst>
              <a:ext uri="{FF2B5EF4-FFF2-40B4-BE49-F238E27FC236}">
                <a16:creationId xmlns:a16="http://schemas.microsoft.com/office/drawing/2014/main" id="{91E23120-B1E5-D977-49D6-CE285C27DAF3}"/>
              </a:ext>
            </a:extLst>
          </p:cNvPr>
          <p:cNvSpPr>
            <a:spLocks noGrp="1"/>
          </p:cNvSpPr>
          <p:nvPr>
            <p:ph sz="half" idx="2"/>
          </p:nvPr>
        </p:nvSpPr>
        <p:spPr/>
        <p:txBody>
          <a:bodyPr>
            <a:normAutofit/>
          </a:bodyPr>
          <a:lstStyle/>
          <a:p>
            <a:r>
              <a:rPr lang="en-US" dirty="0"/>
              <a:t>Mosaic Life Care St. Joseph</a:t>
            </a:r>
          </a:p>
          <a:p>
            <a:r>
              <a:rPr lang="en-US" dirty="0"/>
              <a:t>Phelps Health</a:t>
            </a:r>
          </a:p>
          <a:p>
            <a:r>
              <a:rPr lang="en-US" dirty="0"/>
              <a:t>SSM Health Cardinal Glennon</a:t>
            </a:r>
          </a:p>
          <a:p>
            <a:r>
              <a:rPr lang="en-US" dirty="0"/>
              <a:t>SSM Health St. Clare Hospital Fenton</a:t>
            </a:r>
          </a:p>
          <a:p>
            <a:r>
              <a:rPr lang="en-US" dirty="0"/>
              <a:t>SSM Health St. Mary’s Hospital Jefferson City</a:t>
            </a:r>
          </a:p>
          <a:p>
            <a:r>
              <a:rPr lang="en-US" dirty="0"/>
              <a:t>St. Francis Medical Center Cape Girardeau</a:t>
            </a:r>
          </a:p>
          <a:p>
            <a:r>
              <a:rPr lang="en-US" dirty="0"/>
              <a:t>St. Luke’s Des Peres Hospital</a:t>
            </a:r>
          </a:p>
          <a:p>
            <a:r>
              <a:rPr lang="en-US" dirty="0"/>
              <a:t>Ste. Genevieve County Memorial Hospital</a:t>
            </a:r>
          </a:p>
          <a:p>
            <a:r>
              <a:rPr lang="en-US" dirty="0"/>
              <a:t>University Health Truman Medical Center</a:t>
            </a:r>
          </a:p>
          <a:p>
            <a:endParaRPr lang="en-US" dirty="0"/>
          </a:p>
        </p:txBody>
      </p:sp>
      <p:sp>
        <p:nvSpPr>
          <p:cNvPr id="3" name="Subtitle 2">
            <a:extLst>
              <a:ext uri="{FF2B5EF4-FFF2-40B4-BE49-F238E27FC236}">
                <a16:creationId xmlns:a16="http://schemas.microsoft.com/office/drawing/2014/main" id="{6763D69D-716F-E070-C9FF-8D6CEA4FB7B2}"/>
              </a:ext>
            </a:extLst>
          </p:cNvPr>
          <p:cNvSpPr>
            <a:spLocks noGrp="1"/>
          </p:cNvSpPr>
          <p:nvPr>
            <p:ph type="subTitle" idx="10"/>
          </p:nvPr>
        </p:nvSpPr>
        <p:spPr>
          <a:xfrm>
            <a:off x="457200" y="1035710"/>
            <a:ext cx="11353800" cy="945490"/>
          </a:xfrm>
        </p:spPr>
        <p:txBody>
          <a:bodyPr>
            <a:normAutofit fontScale="25000" lnSpcReduction="20000"/>
          </a:bodyPr>
          <a:lstStyle/>
          <a:p>
            <a:r>
              <a:rPr lang="en-US" sz="11200" b="0" dirty="0">
                <a:solidFill>
                  <a:schemeClr val="tx1"/>
                </a:solidFill>
                <a:latin typeface="Calibri" panose="020F0502020204030204" pitchFamily="34" charset="0"/>
                <a:cs typeface="Calibri" panose="020F0502020204030204" pitchFamily="34" charset="0"/>
              </a:rPr>
              <a:t>MCR awarded Gold certificates for 2022 data completeness and timeliness to 19 facilities in 2024. Those recipients include:</a:t>
            </a:r>
          </a:p>
          <a:p>
            <a:pPr algn="l"/>
            <a:endParaRPr lang="en-US" b="0" dirty="0">
              <a:solidFill>
                <a:schemeClr val="tx1"/>
              </a:solidFill>
            </a:endParaRPr>
          </a:p>
          <a:p>
            <a:pPr algn="l"/>
            <a:endParaRPr lang="en-US" b="0" dirty="0">
              <a:solidFill>
                <a:schemeClr val="tx1"/>
              </a:solidFill>
            </a:endParaRPr>
          </a:p>
          <a:p>
            <a:pPr algn="l"/>
            <a:r>
              <a:rPr lang="en-US" b="0" dirty="0">
                <a:solidFill>
                  <a:schemeClr val="tx1"/>
                </a:solidFill>
              </a:rPr>
              <a:t> </a:t>
            </a:r>
          </a:p>
        </p:txBody>
      </p:sp>
    </p:spTree>
    <p:extLst>
      <p:ext uri="{BB962C8B-B14F-4D97-AF65-F5344CB8AC3E}">
        <p14:creationId xmlns:p14="http://schemas.microsoft.com/office/powerpoint/2010/main" val="305330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8DAE-3818-4F9C-942B-E03853102948}"/>
              </a:ext>
            </a:extLst>
          </p:cNvPr>
          <p:cNvSpPr>
            <a:spLocks noGrp="1"/>
          </p:cNvSpPr>
          <p:nvPr>
            <p:ph type="title"/>
          </p:nvPr>
        </p:nvSpPr>
        <p:spPr/>
        <p:txBody>
          <a:bodyPr/>
          <a:lstStyle/>
          <a:p>
            <a:r>
              <a:rPr lang="en-US" dirty="0"/>
              <a:t>MCR by the Numbers – FY2023</a:t>
            </a:r>
          </a:p>
        </p:txBody>
      </p:sp>
      <p:graphicFrame>
        <p:nvGraphicFramePr>
          <p:cNvPr id="5" name="Table 5">
            <a:extLst>
              <a:ext uri="{FF2B5EF4-FFF2-40B4-BE49-F238E27FC236}">
                <a16:creationId xmlns:a16="http://schemas.microsoft.com/office/drawing/2014/main" id="{4F72D735-2BA9-ECC8-3622-9D3CD53F1D31}"/>
              </a:ext>
            </a:extLst>
          </p:cNvPr>
          <p:cNvGraphicFramePr>
            <a:graphicFrameLocks noGrp="1"/>
          </p:cNvGraphicFramePr>
          <p:nvPr>
            <p:ph idx="1"/>
            <p:extLst>
              <p:ext uri="{D42A27DB-BD31-4B8C-83A1-F6EECF244321}">
                <p14:modId xmlns:p14="http://schemas.microsoft.com/office/powerpoint/2010/main" val="1020320559"/>
              </p:ext>
            </p:extLst>
          </p:nvPr>
        </p:nvGraphicFramePr>
        <p:xfrm>
          <a:off x="838200" y="1690688"/>
          <a:ext cx="10515600" cy="365908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989026636"/>
                    </a:ext>
                  </a:extLst>
                </a:gridCol>
                <a:gridCol w="5257800">
                  <a:extLst>
                    <a:ext uri="{9D8B030D-6E8A-4147-A177-3AD203B41FA5}">
                      <a16:colId xmlns:a16="http://schemas.microsoft.com/office/drawing/2014/main" val="4001577472"/>
                    </a:ext>
                  </a:extLst>
                </a:gridCol>
              </a:tblGrid>
              <a:tr h="522726">
                <a:tc>
                  <a:txBody>
                    <a:bodyPr/>
                    <a:lstStyle/>
                    <a:p>
                      <a:r>
                        <a:rPr lang="en-US" sz="2800" dirty="0"/>
                        <a:t>Measure</a:t>
                      </a:r>
                    </a:p>
                  </a:txBody>
                  <a:tcPr/>
                </a:tc>
                <a:tc>
                  <a:txBody>
                    <a:bodyPr/>
                    <a:lstStyle/>
                    <a:p>
                      <a:r>
                        <a:rPr lang="en-US" sz="2800" dirty="0"/>
                        <a:t>Result</a:t>
                      </a:r>
                    </a:p>
                  </a:txBody>
                  <a:tcPr/>
                </a:tc>
                <a:extLst>
                  <a:ext uri="{0D108BD9-81ED-4DB2-BD59-A6C34878D82A}">
                    <a16:rowId xmlns:a16="http://schemas.microsoft.com/office/drawing/2014/main" val="1495372212"/>
                  </a:ext>
                </a:extLst>
              </a:tr>
              <a:tr h="522726">
                <a:tc>
                  <a:txBody>
                    <a:bodyPr/>
                    <a:lstStyle/>
                    <a:p>
                      <a:r>
                        <a:rPr lang="en-US" sz="2400" dirty="0"/>
                        <a:t>Average file processing time</a:t>
                      </a:r>
                    </a:p>
                  </a:txBody>
                  <a:tcPr/>
                </a:tc>
                <a:tc>
                  <a:txBody>
                    <a:bodyPr/>
                    <a:lstStyle/>
                    <a:p>
                      <a:r>
                        <a:rPr lang="en-US" sz="2400" dirty="0"/>
                        <a:t>9 days</a:t>
                      </a:r>
                    </a:p>
                  </a:txBody>
                  <a:tcPr/>
                </a:tc>
                <a:extLst>
                  <a:ext uri="{0D108BD9-81ED-4DB2-BD59-A6C34878D82A}">
                    <a16:rowId xmlns:a16="http://schemas.microsoft.com/office/drawing/2014/main" val="2702561345"/>
                  </a:ext>
                </a:extLst>
              </a:tr>
              <a:tr h="522726">
                <a:tc>
                  <a:txBody>
                    <a:bodyPr/>
                    <a:lstStyle/>
                    <a:p>
                      <a:r>
                        <a:rPr lang="en-US" sz="2400" dirty="0"/>
                        <a:t>Average # Records processed per month</a:t>
                      </a:r>
                    </a:p>
                  </a:txBody>
                  <a:tcPr/>
                </a:tc>
                <a:tc>
                  <a:txBody>
                    <a:bodyPr/>
                    <a:lstStyle/>
                    <a:p>
                      <a:r>
                        <a:rPr lang="en-US" sz="2400" dirty="0"/>
                        <a:t>6300</a:t>
                      </a:r>
                    </a:p>
                  </a:txBody>
                  <a:tcPr/>
                </a:tc>
                <a:extLst>
                  <a:ext uri="{0D108BD9-81ED-4DB2-BD59-A6C34878D82A}">
                    <a16:rowId xmlns:a16="http://schemas.microsoft.com/office/drawing/2014/main" val="2223480319"/>
                  </a:ext>
                </a:extLst>
              </a:tr>
              <a:tr h="522726">
                <a:tc>
                  <a:txBody>
                    <a:bodyPr/>
                    <a:lstStyle/>
                    <a:p>
                      <a:r>
                        <a:rPr lang="en-US" sz="2400" dirty="0"/>
                        <a:t>Total # records processed in FY 2023</a:t>
                      </a:r>
                    </a:p>
                  </a:txBody>
                  <a:tcPr/>
                </a:tc>
                <a:tc>
                  <a:txBody>
                    <a:bodyPr/>
                    <a:lstStyle/>
                    <a:p>
                      <a:r>
                        <a:rPr lang="en-US" sz="2400" dirty="0"/>
                        <a:t>73,958</a:t>
                      </a:r>
                    </a:p>
                  </a:txBody>
                  <a:tcPr/>
                </a:tc>
                <a:extLst>
                  <a:ext uri="{0D108BD9-81ED-4DB2-BD59-A6C34878D82A}">
                    <a16:rowId xmlns:a16="http://schemas.microsoft.com/office/drawing/2014/main" val="792249184"/>
                  </a:ext>
                </a:extLst>
              </a:tr>
              <a:tr h="522726">
                <a:tc>
                  <a:txBody>
                    <a:bodyPr/>
                    <a:lstStyle/>
                    <a:p>
                      <a:r>
                        <a:rPr lang="en-US" sz="2400" dirty="0"/>
                        <a:t>% to be consolidated</a:t>
                      </a:r>
                    </a:p>
                  </a:txBody>
                  <a:tcPr/>
                </a:tc>
                <a:tc>
                  <a:txBody>
                    <a:bodyPr/>
                    <a:lstStyle/>
                    <a:p>
                      <a:r>
                        <a:rPr lang="en-US" sz="2400" dirty="0"/>
                        <a:t>1%</a:t>
                      </a:r>
                    </a:p>
                  </a:txBody>
                  <a:tcPr/>
                </a:tc>
                <a:extLst>
                  <a:ext uri="{0D108BD9-81ED-4DB2-BD59-A6C34878D82A}">
                    <a16:rowId xmlns:a16="http://schemas.microsoft.com/office/drawing/2014/main" val="4251094884"/>
                  </a:ext>
                </a:extLst>
              </a:tr>
              <a:tr h="522726">
                <a:tc>
                  <a:txBody>
                    <a:bodyPr/>
                    <a:lstStyle/>
                    <a:p>
                      <a:r>
                        <a:rPr lang="en-US" sz="2400" dirty="0"/>
                        <a:t>Average # files submitted per month</a:t>
                      </a:r>
                    </a:p>
                  </a:txBody>
                  <a:tcPr/>
                </a:tc>
                <a:tc>
                  <a:txBody>
                    <a:bodyPr/>
                    <a:lstStyle/>
                    <a:p>
                      <a:r>
                        <a:rPr lang="en-US" sz="2400" dirty="0"/>
                        <a:t>95</a:t>
                      </a:r>
                    </a:p>
                  </a:txBody>
                  <a:tcPr/>
                </a:tc>
                <a:extLst>
                  <a:ext uri="{0D108BD9-81ED-4DB2-BD59-A6C34878D82A}">
                    <a16:rowId xmlns:a16="http://schemas.microsoft.com/office/drawing/2014/main" val="2963169286"/>
                  </a:ext>
                </a:extLst>
              </a:tr>
              <a:tr h="522726">
                <a:tc>
                  <a:txBody>
                    <a:bodyPr/>
                    <a:lstStyle/>
                    <a:p>
                      <a:r>
                        <a:rPr lang="en-US" sz="2400" dirty="0"/>
                        <a:t>Average # files processed per month</a:t>
                      </a:r>
                    </a:p>
                  </a:txBody>
                  <a:tcPr/>
                </a:tc>
                <a:tc>
                  <a:txBody>
                    <a:bodyPr/>
                    <a:lstStyle/>
                    <a:p>
                      <a:r>
                        <a:rPr lang="en-US" sz="2400" dirty="0"/>
                        <a:t>98</a:t>
                      </a:r>
                    </a:p>
                  </a:txBody>
                  <a:tcPr/>
                </a:tc>
                <a:extLst>
                  <a:ext uri="{0D108BD9-81ED-4DB2-BD59-A6C34878D82A}">
                    <a16:rowId xmlns:a16="http://schemas.microsoft.com/office/drawing/2014/main" val="1623874303"/>
                  </a:ext>
                </a:extLst>
              </a:tr>
            </a:tbl>
          </a:graphicData>
        </a:graphic>
      </p:graphicFrame>
    </p:spTree>
    <p:extLst>
      <p:ext uri="{BB962C8B-B14F-4D97-AF65-F5344CB8AC3E}">
        <p14:creationId xmlns:p14="http://schemas.microsoft.com/office/powerpoint/2010/main" val="4080241963"/>
      </p:ext>
    </p:extLst>
  </p:cSld>
  <p:clrMapOvr>
    <a:masterClrMapping/>
  </p:clrMapOvr>
</p:sld>
</file>

<file path=ppt/theme/theme1.xml><?xml version="1.0" encoding="utf-8"?>
<a:theme xmlns:a="http://schemas.openxmlformats.org/drawingml/2006/main" name="Office Theme">
  <a:themeElements>
    <a:clrScheme name="Mizzou Presentation 4">
      <a:dk1>
        <a:srgbClr val="000000"/>
      </a:dk1>
      <a:lt1>
        <a:srgbClr val="FFFFFF"/>
      </a:lt1>
      <a:dk2>
        <a:srgbClr val="000000"/>
      </a:dk2>
      <a:lt2>
        <a:srgbClr val="F8F8F8"/>
      </a:lt2>
      <a:accent1>
        <a:srgbClr val="F1B82C"/>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R meeting_082423 Thursday" id="{22B38793-D15E-4BFA-AF08-ED75C6F6B544}" vid="{F0849F8C-E54A-4696-B3BA-5F02728298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7270</TotalTime>
  <Words>3386</Words>
  <Application>Microsoft Office PowerPoint</Application>
  <PresentationFormat>Widescreen</PresentationFormat>
  <Paragraphs>370</Paragraphs>
  <Slides>45</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Avenir Next LT Pro</vt:lpstr>
      <vt:lpstr>Calibri</vt:lpstr>
      <vt:lpstr>Century Schoolbook</vt:lpstr>
      <vt:lpstr>Impact</vt:lpstr>
      <vt:lpstr>Tw Cen MT</vt:lpstr>
      <vt:lpstr>Office Theme</vt:lpstr>
      <vt:lpstr>Missouri Cancer Registry and Research Center</vt:lpstr>
      <vt:lpstr>MCR Soup: Ingredients to Quality Data</vt:lpstr>
      <vt:lpstr>PowerPoint Presentation</vt:lpstr>
      <vt:lpstr>MCR Certifications</vt:lpstr>
      <vt:lpstr>Top Ingredients for MCR Soup </vt:lpstr>
      <vt:lpstr>Recipe for Success</vt:lpstr>
      <vt:lpstr>Timely Harvest</vt:lpstr>
      <vt:lpstr>Gold Certificates Awarded</vt:lpstr>
      <vt:lpstr>MCR by the Numbers – FY2023</vt:lpstr>
      <vt:lpstr>Abstracting Cases – Adding More to the Mix</vt:lpstr>
      <vt:lpstr>Digging Deep for Incidence Data</vt:lpstr>
      <vt:lpstr>Death Clearance  - Cleaning Up</vt:lpstr>
      <vt:lpstr>Death Clearance Process</vt:lpstr>
      <vt:lpstr>NPCR Standard Status Report</vt:lpstr>
      <vt:lpstr>Audits</vt:lpstr>
      <vt:lpstr>Casefinding Audits</vt:lpstr>
      <vt:lpstr>Updated Audit Process Overview</vt:lpstr>
      <vt:lpstr>Updated Audit Process Overview</vt:lpstr>
      <vt:lpstr>Abstracting Resources</vt:lpstr>
      <vt:lpstr>NAACCR Sources</vt:lpstr>
      <vt:lpstr>ICD-O-3.2 Guidelines</vt:lpstr>
      <vt:lpstr>Cancer Schema List, SSDIs and Grade</vt:lpstr>
      <vt:lpstr>Hematopoietic and Lymphoid Database</vt:lpstr>
      <vt:lpstr>New Data Items for 2024</vt:lpstr>
      <vt:lpstr>New Data Items for 2025</vt:lpstr>
      <vt:lpstr>Cancer Path CHART Initiative</vt:lpstr>
      <vt:lpstr>Cancer Path CHART in V24 Metafile</vt:lpstr>
      <vt:lpstr>MCR Website</vt:lpstr>
      <vt:lpstr>New Website Design</vt:lpstr>
      <vt:lpstr>Training and Education</vt:lpstr>
      <vt:lpstr>Educational Activities</vt:lpstr>
      <vt:lpstr>MOODS Study Guide</vt:lpstr>
      <vt:lpstr>Fundamentals of Abstracting Course</vt:lpstr>
      <vt:lpstr>YouTube Videos</vt:lpstr>
      <vt:lpstr>Show Me Tips</vt:lpstr>
      <vt:lpstr>Adding More to the Mix</vt:lpstr>
      <vt:lpstr>And Now We Have Soup!</vt:lpstr>
      <vt:lpstr>DATA is like Dessert</vt:lpstr>
      <vt:lpstr>MICA</vt:lpstr>
      <vt:lpstr>MICA</vt:lpstr>
      <vt:lpstr>MCR One-Pagers</vt:lpstr>
      <vt:lpstr>US Cancer Statistics</vt:lpstr>
      <vt:lpstr>Resources</vt:lpstr>
      <vt:lpstr>Questions</vt:lpstr>
      <vt:lpstr>Enjoy Your Lunch!</vt:lpstr>
    </vt:vector>
  </TitlesOfParts>
  <Company>University of Missouri-Columbia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MCR Required SSDI’s: Prostate &amp; Colon</dc:title>
  <dc:creator>Sedovic, Jennifer C.</dc:creator>
  <cp:lastModifiedBy>Ham, Lucinda</cp:lastModifiedBy>
  <cp:revision>570</cp:revision>
  <dcterms:created xsi:type="dcterms:W3CDTF">2019-03-27T19:46:08Z</dcterms:created>
  <dcterms:modified xsi:type="dcterms:W3CDTF">2024-10-03T21:15:05Z</dcterms:modified>
</cp:coreProperties>
</file>