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8" r:id="rId5"/>
    <p:sldId id="4178" r:id="rId6"/>
    <p:sldId id="4181" r:id="rId7"/>
    <p:sldId id="4112" r:id="rId8"/>
    <p:sldId id="4196" r:id="rId9"/>
    <p:sldId id="4182" r:id="rId10"/>
    <p:sldId id="4197" r:id="rId11"/>
    <p:sldId id="4183" r:id="rId12"/>
    <p:sldId id="4186" r:id="rId13"/>
    <p:sldId id="4193" r:id="rId14"/>
    <p:sldId id="4194" r:id="rId15"/>
    <p:sldId id="4191" r:id="rId16"/>
    <p:sldId id="4103" r:id="rId17"/>
    <p:sldId id="4188" r:id="rId18"/>
    <p:sldId id="4187" r:id="rId19"/>
    <p:sldId id="4179" r:id="rId20"/>
    <p:sldId id="274" r:id="rId21"/>
    <p:sldId id="41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76392" autoAdjust="0"/>
  </p:normalViewPr>
  <p:slideViewPr>
    <p:cSldViewPr snapToGrid="0">
      <p:cViewPr varScale="1">
        <p:scale>
          <a:sx n="84" d="100"/>
          <a:sy n="84" d="100"/>
        </p:scale>
        <p:origin x="13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2E-AE45-A174-B51552D5B8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E-AE45-A174-B51552D5B8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42E-AE45-A174-B51552D5B8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E-AE45-A174-B51552D5B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8590160"/>
        <c:axId val="568590560"/>
      </c:barChart>
      <c:catAx>
        <c:axId val="56859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8590560"/>
        <c:crosses val="autoZero"/>
        <c:auto val="1"/>
        <c:lblAlgn val="ctr"/>
        <c:lblOffset val="100"/>
        <c:noMultiLvlLbl val="0"/>
      </c:catAx>
      <c:valAx>
        <c:axId val="568590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85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400" b="1" i="0" spc="-30" baseline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E-AE45-A174-B51552D5B8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42E-AE45-A174-B51552D5B8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E-AE45-A174-B51552D5B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8590160"/>
        <c:axId val="568590560"/>
      </c:barChart>
      <c:catAx>
        <c:axId val="56859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8590560"/>
        <c:crosses val="autoZero"/>
        <c:auto val="1"/>
        <c:lblAlgn val="ctr"/>
        <c:lblOffset val="100"/>
        <c:noMultiLvlLbl val="0"/>
      </c:catAx>
      <c:valAx>
        <c:axId val="568590560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685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400" b="1" i="0" spc="-30" baseline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2E-AE45-A174-B51552D5B8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E-AE45-A174-B51552D5B8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42E-AE45-A174-B51552D5B8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E-AE45-A174-B51552D5B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8590160"/>
        <c:axId val="568590560"/>
      </c:barChart>
      <c:catAx>
        <c:axId val="56859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8590560"/>
        <c:crosses val="autoZero"/>
        <c:auto val="1"/>
        <c:lblAlgn val="ctr"/>
        <c:lblOffset val="100"/>
        <c:noMultiLvlLbl val="0"/>
      </c:catAx>
      <c:valAx>
        <c:axId val="568590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85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400" b="1" i="0" spc="-30" baseline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E-AE45-A174-B51552D5B8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42E-AE45-A174-B51552D5B8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E-AE45-A174-B51552D5B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8590160"/>
        <c:axId val="568590560"/>
      </c:barChart>
      <c:catAx>
        <c:axId val="56859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8590560"/>
        <c:crosses val="autoZero"/>
        <c:auto val="1"/>
        <c:lblAlgn val="ctr"/>
        <c:lblOffset val="100"/>
        <c:noMultiLvlLbl val="0"/>
      </c:catAx>
      <c:valAx>
        <c:axId val="568590560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685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400" b="1" i="0" spc="-30" baseline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42E-AE45-A174-B51552D5B8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E-AE45-A174-B51552D5B8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42E-AE45-A174-B51552D5B8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E-AE45-A174-B51552D5B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8590160"/>
        <c:axId val="568590560"/>
      </c:barChart>
      <c:catAx>
        <c:axId val="56859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8590560"/>
        <c:crosses val="autoZero"/>
        <c:auto val="1"/>
        <c:lblAlgn val="ctr"/>
        <c:lblOffset val="100"/>
        <c:noMultiLvlLbl val="0"/>
      </c:catAx>
      <c:valAx>
        <c:axId val="56859056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685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400" b="1" i="0" spc="-30" baseline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E-AE45-A174-B51552D5B83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42E-AE45-A174-B51552D5B837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E-AE45-A174-B51552D5B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68590160"/>
        <c:axId val="568590560"/>
      </c:barChart>
      <c:catAx>
        <c:axId val="5685901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68590560"/>
        <c:crosses val="autoZero"/>
        <c:auto val="1"/>
        <c:lblAlgn val="ctr"/>
        <c:lblOffset val="100"/>
        <c:noMultiLvlLbl val="0"/>
      </c:catAx>
      <c:valAx>
        <c:axId val="568590560"/>
        <c:scaling>
          <c:orientation val="minMax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568590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400" b="1" i="0" spc="-30" baseline="0">
          <a:solidFill>
            <a:schemeClr val="bg1"/>
          </a:solidFill>
          <a:latin typeface="Poppins" pitchFamily="2" charset="77"/>
          <a:cs typeface="Poppins" pitchFamily="2" charset="77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B91A-939A-C543-87E6-36CF679A5490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7C00A-E6FD-FA40-B030-ED0108EF4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65a357a7-0b85-4b49-bef1-ec6a0817fa04/ff74f1dd58aaf13bafa9?ctid=e3fefdbe-f7e9-401b-a51a-355e01b05a89&amp;experience=power-b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7C00A-E6FD-FA40-B030-ED0108EF4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0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7C00A-E6FD-FA40-B030-ED0108EF474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91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7C00A-E6FD-FA40-B030-ED0108EF474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32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7C00A-E6FD-FA40-B030-ED0108EF474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98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BD5C-F0CB-4089-ACBD-4649AB6683E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4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7C00A-E6FD-FA40-B030-ED0108EF47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3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7C00A-E6FD-FA40-B030-ED0108EF47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https://app.powerbi.com/groups/me/reports/65a357a7-0b85-4b49-bef1-ec6a0817fa04/ff74f1dd58aaf13bafa9?ctid=e3fefdbe-f7e9-401b-a51a-355e01b05a89&amp;experience=power-bi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7C00A-E6FD-FA40-B030-ED0108EF47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14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7C00A-E6FD-FA40-B030-ED0108EF47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mortality data is one year ahead</a:t>
            </a:r>
          </a:p>
          <a:p>
            <a:endParaRPr lang="en-US" dirty="0"/>
          </a:p>
          <a:p>
            <a:r>
              <a:rPr lang="en-US" dirty="0"/>
              <a:t>There were 174,376 new cases of cancer from 2017-2021.</a:t>
            </a:r>
            <a:br>
              <a:rPr lang="en-US" dirty="0"/>
            </a:br>
            <a:r>
              <a:rPr lang="en-US" dirty="0"/>
              <a:t>For every 100,000 people 452 cancer cases were reported in Missouri.</a:t>
            </a:r>
          </a:p>
          <a:p>
            <a:r>
              <a:rPr lang="en-US" dirty="0"/>
              <a:t>There were 65,044 people who died of cancer from 2018-2022.</a:t>
            </a:r>
            <a:br>
              <a:rPr lang="en-US" dirty="0"/>
            </a:br>
            <a:r>
              <a:rPr lang="en-US" dirty="0"/>
              <a:t>For every 100,000 people in Missouri, 161 died of cancer.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7C00A-E6FD-FA40-B030-ED0108EF47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7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77C00A-E6FD-FA40-B030-ED0108EF47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74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128F-74B5-0F2D-1484-F910285F84C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0200" y="1088473"/>
            <a:ext cx="7409070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DA9BC-DB40-C910-25FE-92035780E1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140200" y="3568148"/>
            <a:ext cx="740907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AVENIR NEXT LT PRO</a:t>
            </a:r>
          </a:p>
        </p:txBody>
      </p:sp>
      <p:pic>
        <p:nvPicPr>
          <p:cNvPr id="8" name="Picture 7" descr="A picture containing sky, outdoor, white, black&#10;&#10;Description automatically generated">
            <a:extLst>
              <a:ext uri="{FF2B5EF4-FFF2-40B4-BE49-F238E27FC236}">
                <a16:creationId xmlns:a16="http://schemas.microsoft.com/office/drawing/2014/main" id="{49DEACE5-CE32-6A08-A5C5-811808CCF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6CD90-5832-32EB-8115-E6E6EF15E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84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with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8FB2C4F-AB02-44A5-56B6-B11E3B015CD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496844" y="0"/>
            <a:ext cx="7695156" cy="489767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8C8BF57-CA4E-44E2-F5C1-11174EF9796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511456" y="4897678"/>
            <a:ext cx="7695156" cy="954482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88DA1C-AF92-0D8D-3011-3DF7C2ECDA33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2EBAED-35A8-13FE-9A2D-5355485AA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5E09850-8E98-417A-DC5F-3A743D82BD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3717237" cy="160020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EA86BED-8B58-AC56-BBA7-88EDBF4E71C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3717236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    NEXT LT PRO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DBADA4-BDC7-098B-1BC6-AC7D19C2B54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199" y="3038876"/>
            <a:ext cx="3717236" cy="2560258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088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B8AEF-FE21-E2E6-CD67-4D54338986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170725" y="457199"/>
            <a:ext cx="3566160" cy="437784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4722E6-8C6B-91B5-F551-D996326AE9A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186514" y="4985358"/>
            <a:ext cx="3566160" cy="699825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3060230-3465-03FC-98CF-791253386E2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320815" y="457199"/>
            <a:ext cx="3566160" cy="437784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7CBB36-1DFD-70CB-EA31-C0D00477ED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336604" y="4985358"/>
            <a:ext cx="3566160" cy="699825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449E8B6-04B0-B83C-960D-BDBAB438137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55116" y="457199"/>
            <a:ext cx="3566160" cy="4377848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1524AC7-0122-C57A-6A2A-1D1DBA31F306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70905" y="4985358"/>
            <a:ext cx="3566160" cy="699825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F583DD-0C0B-19BA-B943-0217C88D0FAB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E0EF6-BAF7-9BA7-5A0F-76B9E65E5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52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547372C-B6E2-E374-7763-3B293656AA5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322523" cy="5066779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F752F34-AB93-5AF1-F1EC-8A7BD9C1178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37786" y="5085567"/>
            <a:ext cx="4184737" cy="613775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0E3854-CACB-9922-1E13-1D09F66530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0659" y="457200"/>
            <a:ext cx="6944142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276899D-C91B-4DC1-FEE1-8E145B803FE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90660" y="2132556"/>
            <a:ext cx="6944140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3703038-02BB-C0FD-3B09-E775070420FD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790660" y="3038876"/>
            <a:ext cx="6944140" cy="2660466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46324A-BA52-2731-A0CC-47EB628E97F0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CC923B4-B2C9-58BE-25E5-9E7EDC3058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1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547372C-B6E2-E374-7763-3B293656AA5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869477" y="-1"/>
            <a:ext cx="4322523" cy="585216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939038-A6A1-A6A4-873E-C74EAFA9FA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6957394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9880AE6-8F3E-7315-55C0-765D169950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6957392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6E366F4-2B76-7BBE-7ED7-A0F6C3D9A0F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199" y="3038876"/>
            <a:ext cx="6957392" cy="2472575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43570E-8C5D-65E3-2A1B-9E0285F8F85B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76C0BFB-1AC9-3940-80F9-75B89CEEB3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16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black with small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4537CB8-BB6C-1506-ECC0-7C0BD34342A7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9FA7D-4FF7-A836-8751-D293E589E7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7419" y="0"/>
            <a:ext cx="439779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B5DBF8-C527-F532-4F37-34EC6808E1F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023360" y="457200"/>
            <a:ext cx="7680544" cy="5192038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92445DF-92EA-CCC7-8816-39D3C5324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3707617"/>
            <a:ext cx="3566159" cy="3150383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348DBA6-275F-2B5A-0326-8BD3925E9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2669182" cy="1954234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D4C0D6B-466C-E6D0-4BCF-8D5BF8DCA49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690051"/>
            <a:ext cx="2669181" cy="738949"/>
          </a:xfr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9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2ND LINE</a:t>
            </a:r>
          </a:p>
        </p:txBody>
      </p:sp>
    </p:spTree>
    <p:extLst>
      <p:ext uri="{BB962C8B-B14F-4D97-AF65-F5344CB8AC3E}">
        <p14:creationId xmlns:p14="http://schemas.microsoft.com/office/powerpoint/2010/main" val="2167657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Black with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8E1F7DB-DF46-BFED-77A3-5ECC90E3900F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919E60-FD93-D9E8-6226-BEBFD33F11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7B70D-84DB-F3E0-B372-6E76878EC52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566160" y="0"/>
            <a:ext cx="8625840" cy="5022937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B5DBF8-C527-F532-4F37-34EC6808E1F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200" y="3885417"/>
            <a:ext cx="2669182" cy="2628117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310A5F-77C1-2093-5E35-CD6DAA7BA45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3737347" y="5186948"/>
            <a:ext cx="7711441" cy="613775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B37EC4-1E7B-53A2-7B9D-5F825B316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2669182" cy="1954234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BD9FFD3-6646-B24D-A810-51DE09A3D85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690051"/>
            <a:ext cx="2669181" cy="916749"/>
          </a:xfr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2ND LINE</a:t>
            </a:r>
          </a:p>
        </p:txBody>
      </p:sp>
    </p:spTree>
    <p:extLst>
      <p:ext uri="{BB962C8B-B14F-4D97-AF65-F5344CB8AC3E}">
        <p14:creationId xmlns:p14="http://schemas.microsoft.com/office/powerpoint/2010/main" val="2372023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Black Two phot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2162037-98B9-EB78-8ACF-AB5DB1F2C2C2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D731E9-56C9-1994-F9F3-1A867A33AE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710" y="0"/>
            <a:ext cx="439779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1B8AEF-FE21-E2E6-CD67-4D54338986A3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8170725" y="457199"/>
            <a:ext cx="3566160" cy="437784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4722E6-8C6B-91B5-F551-D996326AE9A1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8186514" y="4985358"/>
            <a:ext cx="3566160" cy="864297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43060230-3465-03FC-98CF-791253386E2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057559" y="457199"/>
            <a:ext cx="3566160" cy="4377848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E7CBB36-1DFD-70CB-EA31-C0D00477ED91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4073348" y="4985358"/>
            <a:ext cx="3550371" cy="864297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7776CCC-DADB-33D1-6491-E5AFCA64F4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2669182" cy="1954234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701A72D-6CF2-B822-CCDC-E195710E874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690051"/>
            <a:ext cx="2669181" cy="1296444"/>
          </a:xfr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chemeClr val="accent3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2ND LINE</a:t>
            </a:r>
          </a:p>
        </p:txBody>
      </p:sp>
    </p:spTree>
    <p:extLst>
      <p:ext uri="{BB962C8B-B14F-4D97-AF65-F5344CB8AC3E}">
        <p14:creationId xmlns:p14="http://schemas.microsoft.com/office/powerpoint/2010/main" val="4104270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Black with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DA130AA-2D36-C203-ACAC-3EAC64FB5352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D9EA535-0838-05B9-04EB-7EA12BD3B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8711" y="0"/>
            <a:ext cx="439779" cy="6858000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27AA562-9BFA-3D80-EC98-06DBC02BDC3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7200" y="457200"/>
            <a:ext cx="2669181" cy="3319397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1DCB050-219F-DCDA-F8F8-38EBDE46D09C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57200" y="3931920"/>
            <a:ext cx="2669181" cy="1767422"/>
          </a:xfrm>
        </p:spPr>
        <p:txBody>
          <a:bodyPr>
            <a:normAutofit/>
          </a:bodyPr>
          <a:lstStyle>
            <a:lvl1pPr marL="0" indent="0" algn="l">
              <a:buNone/>
              <a:defRPr sz="1800" b="0" i="1" baseline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A97A92-2F29-0CAD-51F6-7E45EC413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23359" y="457200"/>
            <a:ext cx="7711442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0886A1E-D3D3-62CB-80BD-ADB067AE90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23360" y="2132556"/>
            <a:ext cx="7711440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9C1AF2D-737D-127E-1331-C465D170DF31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023360" y="3038876"/>
            <a:ext cx="7711440" cy="2660466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38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ack with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DBF458-D256-9D20-474E-48CA70DF4BC6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2257E0-027E-F402-A781-707B764C51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7420" y="0"/>
            <a:ext cx="4397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BF005A-739D-F641-B063-96AE6CD86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5199022" cy="954157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D7EF4-D635-614B-527C-1E792715C24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1469289"/>
            <a:ext cx="5199022" cy="798535"/>
          </a:xfrm>
        </p:spPr>
        <p:txBody>
          <a:bodyPr>
            <a:no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75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  <a:p>
            <a:pPr lvl="0"/>
            <a:r>
              <a:rPr lang="en-US" dirty="0"/>
              <a:t>2ND LINE IF NEEDED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B5DBF8-C527-F532-4F37-34EC6808E1F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553200" y="457200"/>
            <a:ext cx="5196214" cy="5192038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192445DF-92EA-CCC7-8816-39D3C5324022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7199" y="2663687"/>
            <a:ext cx="5199022" cy="3737113"/>
          </a:xfrm>
          <a:solidFill>
            <a:schemeClr val="accent3"/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290832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 Third Blac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0AE221-478B-3C90-B7A1-C0E934FCFBC8}"/>
              </a:ext>
            </a:extLst>
          </p:cNvPr>
          <p:cNvSpPr/>
          <p:nvPr userDrawn="1"/>
        </p:nvSpPr>
        <p:spPr>
          <a:xfrm>
            <a:off x="0" y="0"/>
            <a:ext cx="356616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70920-E75F-4574-7196-B11E014010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8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9DEACE5-CE32-6A08-A5C5-811808CCF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56CD90-5832-32EB-8115-E6E6EF15E8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472EFC-7756-064F-4B29-D649666E75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023360" y="457200"/>
            <a:ext cx="7680544" cy="5192038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67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alf Blac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C832D35-E3CD-8F24-CE73-8833BC98CA9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EC2DCC-B1AD-6B4A-D5D6-45A1F6322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070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2499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BD83-1CB9-94BE-54D5-E9432ECB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99B40-356C-DE1B-013E-4CC70400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F950E-02E6-A4A0-CAA9-756EE0B6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8118-37A1-4243-9932-31C2358D61E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2DA07-F459-9077-9F0F-F335FE8F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97B75-6781-D354-E007-ABCDCDBA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2506-C302-4B39-A8B0-C9B9ADA1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679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1FD43-C37A-3779-2023-32AF6445D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A653E-E9B5-D8E8-37B7-56718A301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40D6E-2359-01F8-7A56-495353A4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18118-37A1-4243-9932-31C2358D61E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186DF2-668D-CCBF-7DF2-5B0B83BE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9CFBB-AE21-5A70-7F07-BF13C752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2506-C302-4B39-A8B0-C9B9ADA1F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77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938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24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E0F18C6-CAF3-4AB7-EEED-FF819A80F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799" y="457200"/>
            <a:ext cx="7533863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Section 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FB55A4-C633-5300-36A9-FA3E4F34EE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14800" y="2132556"/>
            <a:ext cx="7533861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BA03B7-13B4-3E1A-E905-0886E41109F2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114800" y="3038877"/>
            <a:ext cx="7533861" cy="2431146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6B8EE6-D7D8-CC9B-9A20-ABDAF4968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7122C-C171-2CF5-B54D-71E301791B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0" y="0"/>
            <a:ext cx="43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15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FEAF9C-F43A-9DA1-7E19-E66F5ACCA89D}"/>
              </a:ext>
            </a:extLst>
          </p:cNvPr>
          <p:cNvSpPr/>
          <p:nvPr userDrawn="1"/>
        </p:nvSpPr>
        <p:spPr>
          <a:xfrm>
            <a:off x="3566160" y="0"/>
            <a:ext cx="8622792" cy="58521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Avenir Next LT Pro Light" panose="020B0304020202020204" pitchFamily="34" charset="77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43CA250A-EAC1-3808-6EF1-E52105CCAC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0" y="5943600"/>
            <a:ext cx="4114800" cy="8087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6FFAC9-5057-C200-FB1B-881AA412B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56616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47F816B-DB5B-D4DC-7281-27678F96DD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-4175" y="0"/>
            <a:ext cx="439779" cy="68580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97C0270-0658-806B-86D7-FB4CB15490D6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005939" y="1077238"/>
            <a:ext cx="3663862" cy="452189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  <a:p>
            <a:pPr lvl="0"/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en-US" dirty="0"/>
          </a:p>
          <a:p>
            <a:pPr lvl="0"/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</a:t>
            </a:r>
          </a:p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90C3461-1B02-A1F3-7362-679F4527AC4B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955280" y="1077238"/>
            <a:ext cx="3799398" cy="452189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  <a:p>
            <a:pPr lvl="0"/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en-US" dirty="0"/>
          </a:p>
          <a:p>
            <a:pPr lvl="0"/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</a:t>
            </a:r>
          </a:p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4095BF30-7932-1BCB-B888-56973333C2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05942" y="457200"/>
            <a:ext cx="3663859" cy="531813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US" dirty="0"/>
              <a:t>First Heading</a:t>
            </a: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48674D15-90B7-872F-8EF2-64BAA55593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51105" y="457200"/>
            <a:ext cx="3799398" cy="531813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US" dirty="0"/>
              <a:t>Second 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C19265-F394-6A63-97FB-9D014ED16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87"/>
          <a:stretch/>
        </p:blipFill>
        <p:spPr>
          <a:xfrm>
            <a:off x="11754678" y="0"/>
            <a:ext cx="4397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1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ion -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6CFAF-E5DF-85FB-39C3-D0CCC9C7D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5824333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11B58-A0E4-1DEC-7379-8E559769825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5824331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B0AE0C5-AFB1-5E36-AD4B-7E633F147F17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199" y="3038877"/>
            <a:ext cx="5824331" cy="2431146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C90962D-AB41-2839-CD27-4785AA149BD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688898" y="-1"/>
            <a:ext cx="5503101" cy="585216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B6F5EC-BEB8-BB7B-50CC-CDB2DDB6951B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226C4-362E-7194-7CEC-613BF7C10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87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Option - Large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9DAD41-8D55-9DED-33E1-CF50AA33F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3717237" cy="160020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6092C921-044C-5B17-E4DE-BC14B5D44A0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3717236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    NEXT LT PRO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3385715-32EA-A61B-BD03-D9EDBE9FA87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59474" y="0"/>
            <a:ext cx="7632526" cy="585216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183C9DB-3BFF-E60E-707A-BA58E8643523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199" y="3038876"/>
            <a:ext cx="3717236" cy="2472575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913302-098C-305C-2BDD-68051B2AFEDE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838CE8-950D-3A3D-C9D2-71602D66D0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90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BD458-27D5-9F56-1445-4DA314D40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88306"/>
            <a:ext cx="11353800" cy="770351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Title goes here Century Schoolbook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68F1-BCBF-34FB-AFC5-C6AC9D3106A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200" y="1825626"/>
            <a:ext cx="11353800" cy="3544282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..</a:t>
            </a:r>
          </a:p>
          <a:p>
            <a:pPr lvl="0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FE13802-6D3A-8B19-44FB-2D71586AE15D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457200" y="1208761"/>
            <a:ext cx="11353800" cy="432149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AVENIR NEXT LT PRO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C1937-E293-4B0E-9E91-01C4E2CD4CD8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E23569-A7CF-CC55-DBFF-DAE05BAAE9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0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299752-3429-74B2-3D16-FFADE90CB63E}"/>
              </a:ext>
            </a:extLst>
          </p:cNvPr>
          <p:cNvSpPr/>
          <p:nvPr userDrawn="1"/>
        </p:nvSpPr>
        <p:spPr>
          <a:xfrm>
            <a:off x="4553712" y="0"/>
            <a:ext cx="7635240" cy="58521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bg2">
                  <a:lumMod val="90000"/>
                </a:schemeClr>
              </a:solidFill>
              <a:latin typeface="Avenir Next LT Pro Light" panose="020B0304020202020204" pitchFamily="34" charset="7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C86832-A977-52B3-DB53-9F9F3AC6C1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87"/>
          <a:stretch/>
        </p:blipFill>
        <p:spPr>
          <a:xfrm>
            <a:off x="11754678" y="0"/>
            <a:ext cx="439779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7546BEC-FEEA-5186-38AB-8DE55A611A6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075583" y="1077238"/>
            <a:ext cx="3132188" cy="452189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  <a:p>
            <a:pPr lvl="0"/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en-US" dirty="0"/>
          </a:p>
          <a:p>
            <a:pPr lvl="0"/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</a:t>
            </a:r>
          </a:p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0345AD6-B7B5-57E0-F92F-3044AE449169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587048" y="1077238"/>
            <a:ext cx="3032094" cy="4521896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Lorem ipsum dolor</a:t>
            </a:r>
          </a:p>
          <a:p>
            <a:pPr lvl="0"/>
            <a:r>
              <a:rPr lang="en-US" dirty="0"/>
              <a:t>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endParaRPr lang="en-US" dirty="0"/>
          </a:p>
          <a:p>
            <a:pPr lvl="0"/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</a:t>
            </a:r>
          </a:p>
          <a:p>
            <a:pPr lvl="0"/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endParaRPr lang="en-US" dirty="0"/>
          </a:p>
          <a:p>
            <a:pPr lvl="0"/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</a:t>
            </a:r>
          </a:p>
          <a:p>
            <a:pPr lvl="0"/>
            <a:r>
              <a:rPr lang="en-US" dirty="0"/>
              <a:t>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87DB7-7136-8A05-3224-CED87EA9A8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5586" y="457200"/>
            <a:ext cx="3132188" cy="531813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US" dirty="0"/>
              <a:t>First Heading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E8DD2731-BC86-C640-7314-92440D41F6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82873" y="457200"/>
            <a:ext cx="3032094" cy="531813"/>
          </a:xfrm>
          <a:noFill/>
        </p:spPr>
        <p:txBody>
          <a:bodyPr anchor="ctr" anchorCtr="0">
            <a:norm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</a:lstStyle>
          <a:p>
            <a:pPr lvl="0"/>
            <a:r>
              <a:rPr lang="en-US" dirty="0"/>
              <a:t>Second Heading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3E8850-FD79-1443-75A6-C6663A4F996F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7CBFAE-08DB-E103-6DBB-269AF7B583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0418C3B-5B04-A43E-6BA6-B030C1AD72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3717237" cy="160020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934F5AD-BB6F-D894-E38D-31D96CE5FFD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3717236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    NEXT LT PRO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926A28C-FCD7-9FD4-EA4A-D4DDA9F2413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457199" y="3038876"/>
            <a:ext cx="3717236" cy="2560258"/>
          </a:xfrm>
        </p:spPr>
        <p:txBody>
          <a:bodyPr>
            <a:normAutofit/>
          </a:bodyPr>
          <a:lstStyle>
            <a:lvl1pPr marL="0" indent="0">
              <a:buNone/>
              <a:defRPr sz="20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Section Introduction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3465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with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97DCF1-6199-2318-964D-7499DA32904E}"/>
              </a:ext>
            </a:extLst>
          </p:cNvPr>
          <p:cNvSpPr/>
          <p:nvPr userDrawn="1"/>
        </p:nvSpPr>
        <p:spPr>
          <a:xfrm>
            <a:off x="4553712" y="0"/>
            <a:ext cx="7635240" cy="58521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solidFill>
                <a:schemeClr val="tx1"/>
              </a:solidFill>
              <a:latin typeface="Avenir Next LT Pro Light" panose="020B0304020202020204" pitchFamily="34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BD01BC-48FA-1CE4-5949-9AE8DCDD5B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187"/>
          <a:stretch/>
        </p:blipFill>
        <p:spPr>
          <a:xfrm>
            <a:off x="11754678" y="0"/>
            <a:ext cx="439779" cy="68580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BCE9F33-87D1-D9FD-A261-E19852109F1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996069" y="457200"/>
            <a:ext cx="6738732" cy="520456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diam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dolore magna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ea.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autem vel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. Ut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02DC27A-844B-B459-0E7D-E541807E59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457200"/>
            <a:ext cx="3717237" cy="1600200"/>
          </a:xfrm>
        </p:spPr>
        <p:txBody>
          <a:bodyPr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goes here</a:t>
            </a:r>
            <a:br>
              <a:rPr lang="en-US" dirty="0"/>
            </a:br>
            <a:r>
              <a:rPr lang="en-US" dirty="0"/>
              <a:t>Century Schoolbook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74911E-AA9E-2D73-5CA6-4D9041EAC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57199" y="2132556"/>
            <a:ext cx="3717236" cy="798535"/>
          </a:xfrm>
        </p:spPr>
        <p:txBody>
          <a:bodyPr>
            <a:normAutofit/>
          </a:bodyPr>
          <a:lstStyle>
            <a:lvl1pPr marL="0" indent="0">
              <a:buNone/>
              <a:defRPr sz="2400" b="0" i="0" baseline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SUBTITLE AVENIR     NEXT LT PRO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A93BD-5191-7E91-D73D-4223ED1EF9D7}"/>
              </a:ext>
            </a:extLst>
          </p:cNvPr>
          <p:cNvSpPr/>
          <p:nvPr userDrawn="1"/>
        </p:nvSpPr>
        <p:spPr>
          <a:xfrm>
            <a:off x="3048" y="5852160"/>
            <a:ext cx="12188952" cy="1005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6A642F-40F7-0B44-30C0-C611244142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5280" y="5943600"/>
            <a:ext cx="4114799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8E23CD00-39E4-BF33-E325-C7C01748E4A9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66A38F-7C1A-E2D1-F2F1-322F2EA98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3F549-603D-325E-210A-38CA6DB75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81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70EA0A9-28FF-DA42-68DC-8F3D0D5005AB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280" y="5943600"/>
            <a:ext cx="4114800" cy="8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6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2" r:id="rId3"/>
    <p:sldLayoutId id="2147483673" r:id="rId4"/>
    <p:sldLayoutId id="2147483671" r:id="rId5"/>
    <p:sldLayoutId id="2147483655" r:id="rId6"/>
    <p:sldLayoutId id="2147483652" r:id="rId7"/>
    <p:sldLayoutId id="2147483656" r:id="rId8"/>
    <p:sldLayoutId id="2147483668" r:id="rId9"/>
    <p:sldLayoutId id="2147483657" r:id="rId10"/>
    <p:sldLayoutId id="2147483664" r:id="rId11"/>
    <p:sldLayoutId id="2147483667" r:id="rId12"/>
    <p:sldLayoutId id="2147483669" r:id="rId13"/>
    <p:sldLayoutId id="2147483660" r:id="rId14"/>
    <p:sldLayoutId id="2147483658" r:id="rId15"/>
    <p:sldLayoutId id="2147483663" r:id="rId16"/>
    <p:sldLayoutId id="2147483665" r:id="rId17"/>
    <p:sldLayoutId id="2147483659" r:id="rId18"/>
    <p:sldLayoutId id="2147483670" r:id="rId19"/>
    <p:sldLayoutId id="2147483661" r:id="rId20"/>
    <p:sldLayoutId id="2147483662" r:id="rId21"/>
    <p:sldLayoutId id="2147483675" r:id="rId22"/>
    <p:sldLayoutId id="2147483676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Schoolbook" panose="020406040505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cdc.gov/cancer/dataviz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hyperlink" Target="https://www.cdc.gov/cancer/dataviz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cdc.gov/cancer/dataviz" TargetMode="Externa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cdc.gov/cancer/dataviz" TargetMode="Externa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www.cdc.gov/cancer/dataviz" TargetMode="Externa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souricancerregistry.edu/" TargetMode="External"/><Relationship Id="rId2" Type="http://schemas.openxmlformats.org/officeDocument/2006/relationships/hyperlink" Target="mailto:umhshmimcr@missouri.edu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mailto:Lahf5p@health.missouri.edu" TargetMode="External"/><Relationship Id="rId4" Type="http://schemas.openxmlformats.org/officeDocument/2006/relationships/hyperlink" Target="mailto:zacharyi@missouri.ed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ancerregistry.missouri.ed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6.png"/><Relationship Id="rId4" Type="http://schemas.openxmlformats.org/officeDocument/2006/relationships/hyperlink" Target="https://medicine.missouri.edu/centers-institutes-labs/cancer-registry-research-cente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cdc.gov/cancer/dataviz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ancer/datavi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2B4C-EF4A-9EDE-8A94-4D6DBB03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1583250"/>
            <a:ext cx="6154767" cy="1600200"/>
          </a:xfrm>
        </p:spPr>
        <p:txBody>
          <a:bodyPr>
            <a:normAutofit fontScale="90000"/>
          </a:bodyPr>
          <a:lstStyle/>
          <a:p>
            <a:b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b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799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Missouri Cancer Registry and Research Center updates and opportunities</a:t>
            </a:r>
            <a:br>
              <a:rPr kumimoji="0" lang="en-US" alt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3BBB99-F796-C5F9-274E-49B0246692F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7198" y="3844675"/>
            <a:ext cx="5824331" cy="890223"/>
          </a:xfrm>
        </p:spPr>
        <p:txBody>
          <a:bodyPr/>
          <a:lstStyle/>
          <a:p>
            <a:pPr algn="l" defTabSz="914400" fontAlgn="base">
              <a:spcAft>
                <a:spcPts val="600"/>
              </a:spcAft>
              <a:defRPr/>
            </a:pP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Lucinda Ham, RHIA, ODS-C</a:t>
            </a:r>
            <a:b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Iris Zachary, PhD, MS, FAMIA, ODS-C</a:t>
            </a:r>
            <a:br>
              <a:rPr lang="en-US" altLang="en-US" b="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en-US" dirty="0">
                <a:latin typeface="+mn-lt"/>
              </a:rPr>
              <a:t>M</a:t>
            </a:r>
            <a:r>
              <a:rPr lang="en-US" altLang="en-US" b="0" spc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issouri Cancer Registry and Research Center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Placeholder 6" descr="A clock on a building&#10;&#10;Description automatically generated with medium confidence">
            <a:extLst>
              <a:ext uri="{FF2B5EF4-FFF2-40B4-BE49-F238E27FC236}">
                <a16:creationId xmlns:a16="http://schemas.microsoft.com/office/drawing/2014/main" id="{711F53F8-E3AB-8D5B-890C-065A20AB75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3211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525191" y="829251"/>
            <a:ext cx="9141619" cy="0"/>
          </a:xfrm>
          <a:prstGeom prst="rect">
            <a:avLst/>
          </a:prstGeom>
          <a:solidFill>
            <a:srgbClr val="F1F1F1"/>
          </a:solidFill>
          <a:ln/>
        </p:spPr>
        <p:txBody>
          <a:bodyPr wrap="square" rtlCol="0" anchor="ctr"/>
          <a:lstStyle/>
          <a:p>
            <a:pPr algn="ctr"/>
            <a:r>
              <a:rPr lang="en-US" sz="3600" dirty="0">
                <a:solidFill>
                  <a:srgbClr val="363636"/>
                </a:solidFill>
              </a:rPr>
              <a:t>Top 10 Cancers by Rates of New Cancer Cases</a:t>
            </a:r>
            <a:endParaRPr lang="en-US" sz="3600" dirty="0"/>
          </a:p>
          <a:p>
            <a:pPr algn="ctr"/>
            <a:r>
              <a:rPr lang="en-US" sz="3600" dirty="0">
                <a:solidFill>
                  <a:srgbClr val="363636"/>
                </a:solidFill>
              </a:rPr>
              <a:t>Missouri, 2021, All Races and Ethnicities, Male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2" y="92309"/>
            <a:ext cx="11269683" cy="711203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11029" y="5851529"/>
            <a:ext cx="9141619" cy="2437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Rate per 100,000 men</a:t>
            </a:r>
            <a:endParaRPr lang="en-US" sz="1333" dirty="0"/>
          </a:p>
        </p:txBody>
      </p:sp>
      <p:sp>
        <p:nvSpPr>
          <p:cNvPr id="5" name="Text 2"/>
          <p:cNvSpPr/>
          <p:nvPr/>
        </p:nvSpPr>
        <p:spPr>
          <a:xfrm>
            <a:off x="611029" y="6150356"/>
            <a:ext cx="6892061" cy="615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Source - U.S. Cancer Statistics Working Group. U.S. Cancer Statistics Data Visualizations Tool. U.S. Department of Health and Human Services, Centers for Disease Control and Prevention and National Cancer Institute; </a:t>
            </a:r>
            <a:r>
              <a:rPr lang="en-US" sz="1333" u="sng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https://www.cdc.gov/cancer/dataviz</a:t>
            </a:r>
            <a:r>
              <a:rPr lang="en-US" sz="1333" dirty="0">
                <a:solidFill>
                  <a:srgbClr val="000000"/>
                </a:solidFill>
              </a:rPr>
              <a:t>, released in June 2024.</a:t>
            </a:r>
            <a:endParaRPr lang="en-US" sz="13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91920" y="781626"/>
            <a:ext cx="9141619" cy="0"/>
          </a:xfrm>
          <a:prstGeom prst="rect">
            <a:avLst/>
          </a:prstGeom>
          <a:solidFill>
            <a:srgbClr val="F1F1F1"/>
          </a:solidFill>
          <a:ln/>
        </p:spPr>
        <p:txBody>
          <a:bodyPr wrap="square" rtlCol="0" anchor="ctr"/>
          <a:lstStyle/>
          <a:p>
            <a:pPr algn="ctr"/>
            <a:r>
              <a:rPr lang="en-US" sz="3600" dirty="0">
                <a:solidFill>
                  <a:srgbClr val="363636"/>
                </a:solidFill>
              </a:rPr>
              <a:t>Top 10 Cancers by Rates of New Cancer Cases</a:t>
            </a:r>
            <a:endParaRPr lang="en-US" sz="3600" dirty="0"/>
          </a:p>
          <a:p>
            <a:pPr algn="ctr"/>
            <a:r>
              <a:rPr lang="en-US" sz="3600" dirty="0">
                <a:solidFill>
                  <a:srgbClr val="363636"/>
                </a:solidFill>
              </a:rPr>
              <a:t>Missouri, 2021, All Races and Ethnicities, Female</a:t>
            </a:r>
            <a:endParaRPr lang="en-US" sz="3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29" y="768660"/>
            <a:ext cx="10510361" cy="630310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11029" y="5851529"/>
            <a:ext cx="9141619" cy="2437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Rate per 100,000 women</a:t>
            </a:r>
            <a:endParaRPr lang="en-US" sz="1333" dirty="0"/>
          </a:p>
        </p:txBody>
      </p:sp>
      <p:sp>
        <p:nvSpPr>
          <p:cNvPr id="5" name="Text 2"/>
          <p:cNvSpPr/>
          <p:nvPr/>
        </p:nvSpPr>
        <p:spPr>
          <a:xfrm>
            <a:off x="611030" y="6076374"/>
            <a:ext cx="7317946" cy="6893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Source - U.S. Cancer Statistics Working Group. U.S. Cancer Statistics Data Visualizations Tool. U.S. Department of Health and Human Services, Centers for Disease Control and Prevention and National Cancer Institute; </a:t>
            </a:r>
            <a:r>
              <a:rPr lang="en-US" sz="1333" u="sng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https://www.cdc.gov/cancer/dataviz</a:t>
            </a:r>
            <a:r>
              <a:rPr lang="en-US" sz="1333" dirty="0">
                <a:solidFill>
                  <a:srgbClr val="000000"/>
                </a:solidFill>
              </a:rPr>
              <a:t>, released in June 2024.</a:t>
            </a:r>
            <a:endParaRPr lang="en-US" sz="13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7768-5AC8-1139-C625-47939F89E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7611" y="1930400"/>
            <a:ext cx="9544051" cy="4013200"/>
          </a:xfrm>
        </p:spPr>
        <p:txBody>
          <a:bodyPr/>
          <a:lstStyle/>
          <a:p>
            <a:r>
              <a:rPr 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A recent study looking at cancer deaths found that almost half were caused by preventable risk factors.</a:t>
            </a:r>
          </a:p>
          <a:p>
            <a:endParaRPr lang="en-US" b="0" i="0" dirty="0">
              <a:solidFill>
                <a:srgbClr val="555555"/>
              </a:solidFill>
              <a:effectLst/>
              <a:highlight>
                <a:srgbClr val="FFFFFF"/>
              </a:highlight>
              <a:latin typeface="+mn-lt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555555"/>
                </a:solidFill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Almost 45% of cancer deaths are attributed to behavioral risk factors (smoking, alcohol, obesity)</a:t>
            </a:r>
          </a:p>
          <a:p>
            <a:endParaRPr lang="en-US" dirty="0">
              <a:solidFill>
                <a:srgbClr val="555555"/>
              </a:solidFill>
              <a:highlight>
                <a:srgbClr val="FFFFFF"/>
              </a:highlight>
              <a:latin typeface="+mn-lt"/>
              <a:cs typeface="Arial" panose="020B0604020202020204" pitchFamily="34" charset="0"/>
            </a:endParaRPr>
          </a:p>
          <a:p>
            <a:r>
              <a:rPr lang="en-US" b="0" i="0" dirty="0">
                <a:solidFill>
                  <a:srgbClr val="555555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The leading preventable risk factors that are attributed to cancer death were smoking, alcohol, and obesity.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19DB74-7A07-147F-4BE0-1E6962B51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2506-C302-4B39-A8B0-C9B9ADA1FA48}" type="slidenum">
              <a:rPr lang="en-US" smtClean="0"/>
              <a:t>12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0E18DE-DBD0-07D3-5141-9B6B2BFF27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372343"/>
            <a:ext cx="10512425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363636"/>
                </a:solidFill>
                <a:effectLst/>
                <a:highlight>
                  <a:srgbClr val="FFFFFF"/>
                </a:highlight>
                <a:latin typeface="+mn-lt"/>
                <a:cs typeface="Arial" panose="020B0604020202020204" pitchFamily="34" charset="0"/>
              </a:rPr>
              <a:t>Impact of Alcohol, Obesity and Smoking on Cancer Risk</a:t>
            </a:r>
            <a:endParaRPr lang="en-US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CB9D41-63A6-AC9D-2439-9354E223E906}"/>
              </a:ext>
            </a:extLst>
          </p:cNvPr>
          <p:cNvSpPr txBox="1"/>
          <p:nvPr/>
        </p:nvSpPr>
        <p:spPr>
          <a:xfrm>
            <a:off x="1129713" y="6190529"/>
            <a:ext cx="7350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Lancet The global burden of cancer attributable to risk factors https://www.thelancet.com/journals/lancet/article/PIIS0140-6736(22)01438-6/fulltext</a:t>
            </a:r>
          </a:p>
        </p:txBody>
      </p:sp>
    </p:spTree>
    <p:extLst>
      <p:ext uri="{BB962C8B-B14F-4D97-AF65-F5344CB8AC3E}">
        <p14:creationId xmlns:p14="http://schemas.microsoft.com/office/powerpoint/2010/main" val="187605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2">
            <a:extLst>
              <a:ext uri="{FF2B5EF4-FFF2-40B4-BE49-F238E27FC236}">
                <a16:creationId xmlns:a16="http://schemas.microsoft.com/office/drawing/2014/main" id="{FB21627E-F06E-9C47-8B62-E055121D2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377" y="2580327"/>
            <a:ext cx="3301321" cy="2963497"/>
          </a:xfrm>
          <a:custGeom>
            <a:avLst/>
            <a:gdLst>
              <a:gd name="T0" fmla="*/ 2973 w 5299"/>
              <a:gd name="T1" fmla="*/ 0 h 4756"/>
              <a:gd name="T2" fmla="*/ 2973 w 5299"/>
              <a:gd name="T3" fmla="*/ 0 h 4756"/>
              <a:gd name="T4" fmla="*/ 1050 w 5299"/>
              <a:gd name="T5" fmla="*/ 1038 h 4756"/>
              <a:gd name="T6" fmla="*/ 99 w 5299"/>
              <a:gd name="T7" fmla="*/ 872 h 4756"/>
              <a:gd name="T8" fmla="*/ 99 w 5299"/>
              <a:gd name="T9" fmla="*/ 872 h 4756"/>
              <a:gd name="T10" fmla="*/ 38 w 5299"/>
              <a:gd name="T11" fmla="*/ 977 h 4756"/>
              <a:gd name="T12" fmla="*/ 710 w 5299"/>
              <a:gd name="T13" fmla="*/ 1820 h 4756"/>
              <a:gd name="T14" fmla="*/ 710 w 5299"/>
              <a:gd name="T15" fmla="*/ 1820 h 4756"/>
              <a:gd name="T16" fmla="*/ 646 w 5299"/>
              <a:gd name="T17" fmla="*/ 2377 h 4756"/>
              <a:gd name="T18" fmla="*/ 646 w 5299"/>
              <a:gd name="T19" fmla="*/ 2377 h 4756"/>
              <a:gd name="T20" fmla="*/ 2973 w 5299"/>
              <a:gd name="T21" fmla="*/ 4755 h 4756"/>
              <a:gd name="T22" fmla="*/ 2973 w 5299"/>
              <a:gd name="T23" fmla="*/ 4755 h 4756"/>
              <a:gd name="T24" fmla="*/ 5298 w 5299"/>
              <a:gd name="T25" fmla="*/ 2377 h 4756"/>
              <a:gd name="T26" fmla="*/ 5298 w 5299"/>
              <a:gd name="T27" fmla="*/ 2377 h 4756"/>
              <a:gd name="T28" fmla="*/ 2973 w 5299"/>
              <a:gd name="T29" fmla="*/ 0 h 4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99" h="4756">
                <a:moveTo>
                  <a:pt x="2973" y="0"/>
                </a:moveTo>
                <a:lnTo>
                  <a:pt x="2973" y="0"/>
                </a:lnTo>
                <a:cubicBezTo>
                  <a:pt x="2174" y="0"/>
                  <a:pt x="1469" y="412"/>
                  <a:pt x="1050" y="1038"/>
                </a:cubicBezTo>
                <a:lnTo>
                  <a:pt x="99" y="872"/>
                </a:lnTo>
                <a:lnTo>
                  <a:pt x="99" y="872"/>
                </a:lnTo>
                <a:cubicBezTo>
                  <a:pt x="41" y="862"/>
                  <a:pt x="0" y="930"/>
                  <a:pt x="38" y="977"/>
                </a:cubicBezTo>
                <a:lnTo>
                  <a:pt x="710" y="1820"/>
                </a:lnTo>
                <a:lnTo>
                  <a:pt x="710" y="1820"/>
                </a:lnTo>
                <a:cubicBezTo>
                  <a:pt x="668" y="1999"/>
                  <a:pt x="646" y="2185"/>
                  <a:pt x="646" y="2377"/>
                </a:cubicBezTo>
                <a:lnTo>
                  <a:pt x="646" y="2377"/>
                </a:lnTo>
                <a:cubicBezTo>
                  <a:pt x="646" y="3691"/>
                  <a:pt x="1688" y="4755"/>
                  <a:pt x="2973" y="4755"/>
                </a:cubicBezTo>
                <a:lnTo>
                  <a:pt x="2973" y="4755"/>
                </a:lnTo>
                <a:cubicBezTo>
                  <a:pt x="4257" y="4755"/>
                  <a:pt x="5298" y="3691"/>
                  <a:pt x="5298" y="2377"/>
                </a:cubicBezTo>
                <a:lnTo>
                  <a:pt x="5298" y="2377"/>
                </a:lnTo>
                <a:cubicBezTo>
                  <a:pt x="5298" y="1065"/>
                  <a:pt x="4257" y="0"/>
                  <a:pt x="2973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6" name="Freeform 73">
            <a:extLst>
              <a:ext uri="{FF2B5EF4-FFF2-40B4-BE49-F238E27FC236}">
                <a16:creationId xmlns:a16="http://schemas.microsoft.com/office/drawing/2014/main" id="{88CDEB3A-43F9-5F4E-948F-C6E88B0C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161" y="2580327"/>
            <a:ext cx="3301321" cy="2963497"/>
          </a:xfrm>
          <a:custGeom>
            <a:avLst/>
            <a:gdLst>
              <a:gd name="T0" fmla="*/ 2326 w 5299"/>
              <a:gd name="T1" fmla="*/ 0 h 4756"/>
              <a:gd name="T2" fmla="*/ 2326 w 5299"/>
              <a:gd name="T3" fmla="*/ 0 h 4756"/>
              <a:gd name="T4" fmla="*/ 4248 w 5299"/>
              <a:gd name="T5" fmla="*/ 1038 h 4756"/>
              <a:gd name="T6" fmla="*/ 5199 w 5299"/>
              <a:gd name="T7" fmla="*/ 872 h 4756"/>
              <a:gd name="T8" fmla="*/ 5199 w 5299"/>
              <a:gd name="T9" fmla="*/ 872 h 4756"/>
              <a:gd name="T10" fmla="*/ 5261 w 5299"/>
              <a:gd name="T11" fmla="*/ 977 h 4756"/>
              <a:gd name="T12" fmla="*/ 4588 w 5299"/>
              <a:gd name="T13" fmla="*/ 1820 h 4756"/>
              <a:gd name="T14" fmla="*/ 4588 w 5299"/>
              <a:gd name="T15" fmla="*/ 1820 h 4756"/>
              <a:gd name="T16" fmla="*/ 4653 w 5299"/>
              <a:gd name="T17" fmla="*/ 2377 h 4756"/>
              <a:gd name="T18" fmla="*/ 4653 w 5299"/>
              <a:gd name="T19" fmla="*/ 2377 h 4756"/>
              <a:gd name="T20" fmla="*/ 2326 w 5299"/>
              <a:gd name="T21" fmla="*/ 4755 h 4756"/>
              <a:gd name="T22" fmla="*/ 2326 w 5299"/>
              <a:gd name="T23" fmla="*/ 4755 h 4756"/>
              <a:gd name="T24" fmla="*/ 0 w 5299"/>
              <a:gd name="T25" fmla="*/ 2377 h 4756"/>
              <a:gd name="T26" fmla="*/ 0 w 5299"/>
              <a:gd name="T27" fmla="*/ 2377 h 4756"/>
              <a:gd name="T28" fmla="*/ 2326 w 5299"/>
              <a:gd name="T29" fmla="*/ 0 h 4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99" h="4756">
                <a:moveTo>
                  <a:pt x="2326" y="0"/>
                </a:moveTo>
                <a:lnTo>
                  <a:pt x="2326" y="0"/>
                </a:lnTo>
                <a:cubicBezTo>
                  <a:pt x="3125" y="0"/>
                  <a:pt x="3829" y="412"/>
                  <a:pt x="4248" y="1038"/>
                </a:cubicBezTo>
                <a:lnTo>
                  <a:pt x="5199" y="872"/>
                </a:lnTo>
                <a:lnTo>
                  <a:pt x="5199" y="872"/>
                </a:lnTo>
                <a:cubicBezTo>
                  <a:pt x="5258" y="862"/>
                  <a:pt x="5298" y="930"/>
                  <a:pt x="5261" y="977"/>
                </a:cubicBezTo>
                <a:lnTo>
                  <a:pt x="4588" y="1820"/>
                </a:lnTo>
                <a:lnTo>
                  <a:pt x="4588" y="1820"/>
                </a:lnTo>
                <a:cubicBezTo>
                  <a:pt x="4630" y="1999"/>
                  <a:pt x="4653" y="2185"/>
                  <a:pt x="4653" y="2377"/>
                </a:cubicBezTo>
                <a:lnTo>
                  <a:pt x="4653" y="2377"/>
                </a:lnTo>
                <a:cubicBezTo>
                  <a:pt x="4653" y="3691"/>
                  <a:pt x="3611" y="4755"/>
                  <a:pt x="2326" y="4755"/>
                </a:cubicBezTo>
                <a:lnTo>
                  <a:pt x="2326" y="4755"/>
                </a:lnTo>
                <a:cubicBezTo>
                  <a:pt x="1041" y="4755"/>
                  <a:pt x="0" y="3691"/>
                  <a:pt x="0" y="2377"/>
                </a:cubicBezTo>
                <a:lnTo>
                  <a:pt x="0" y="2377"/>
                </a:lnTo>
                <a:cubicBezTo>
                  <a:pt x="0" y="1065"/>
                  <a:pt x="1041" y="0"/>
                  <a:pt x="2326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A1CAA-22C7-A14B-A808-C8844AAEFFE8}"/>
              </a:ext>
            </a:extLst>
          </p:cNvPr>
          <p:cNvSpPr txBox="1"/>
          <p:nvPr/>
        </p:nvSpPr>
        <p:spPr>
          <a:xfrm>
            <a:off x="762000" y="329579"/>
            <a:ext cx="10668000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Risk Factor Smoking Missouri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CCE63-D82C-1D44-8B16-D9CC6F0130BD}"/>
              </a:ext>
            </a:extLst>
          </p:cNvPr>
          <p:cNvSpPr txBox="1"/>
          <p:nvPr/>
        </p:nvSpPr>
        <p:spPr>
          <a:xfrm>
            <a:off x="1729563" y="4304229"/>
            <a:ext cx="1867487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pc="-1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US Rate 41.3 %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A447D-A2C9-B24B-B7BD-61E47239D75C}"/>
              </a:ext>
            </a:extLst>
          </p:cNvPr>
          <p:cNvSpPr txBox="1"/>
          <p:nvPr/>
        </p:nvSpPr>
        <p:spPr>
          <a:xfrm>
            <a:off x="1729918" y="3254687"/>
            <a:ext cx="1867487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45.7%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3A180-5162-2548-A11E-3AEDE207D438}"/>
              </a:ext>
            </a:extLst>
          </p:cNvPr>
          <p:cNvSpPr txBox="1"/>
          <p:nvPr/>
        </p:nvSpPr>
        <p:spPr>
          <a:xfrm>
            <a:off x="8497849" y="4183812"/>
            <a:ext cx="1867487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pc="-1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US Rate 31.3 %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60919-3D9D-1347-BB7C-98003838AABA}"/>
              </a:ext>
            </a:extLst>
          </p:cNvPr>
          <p:cNvSpPr txBox="1"/>
          <p:nvPr/>
        </p:nvSpPr>
        <p:spPr>
          <a:xfrm>
            <a:off x="8497849" y="3254687"/>
            <a:ext cx="1867487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39.2%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0855A7-F90F-1447-AEA7-4FAF789E9011}"/>
              </a:ext>
            </a:extLst>
          </p:cNvPr>
          <p:cNvGrpSpPr/>
          <p:nvPr/>
        </p:nvGrpSpPr>
        <p:grpSpPr>
          <a:xfrm>
            <a:off x="4877593" y="1597831"/>
            <a:ext cx="2436813" cy="4298462"/>
            <a:chOff x="9905999" y="3798277"/>
            <a:chExt cx="4873625" cy="8596923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12A6AC14-3178-7747-93CC-DF3313B45E81}"/>
                </a:ext>
              </a:extLst>
            </p:cNvPr>
            <p:cNvGraphicFramePr/>
            <p:nvPr/>
          </p:nvGraphicFramePr>
          <p:xfrm>
            <a:off x="9977170" y="3889830"/>
            <a:ext cx="2211654" cy="8505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399FF8D8-7E86-7045-8DB4-5DCBE7CE829E}"/>
                </a:ext>
              </a:extLst>
            </p:cNvPr>
            <p:cNvGraphicFramePr/>
            <p:nvPr/>
          </p:nvGraphicFramePr>
          <p:xfrm>
            <a:off x="12190069" y="3889830"/>
            <a:ext cx="2466964" cy="8505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EA6857-7910-1044-A994-12E44CB03072}"/>
                </a:ext>
              </a:extLst>
            </p:cNvPr>
            <p:cNvSpPr/>
            <p:nvPr/>
          </p:nvSpPr>
          <p:spPr>
            <a:xfrm>
              <a:off x="9905999" y="3798277"/>
              <a:ext cx="4873625" cy="8593015"/>
            </a:xfrm>
            <a:custGeom>
              <a:avLst/>
              <a:gdLst>
                <a:gd name="connsiteX0" fmla="*/ 1381352 w 4873625"/>
                <a:gd name="connsiteY0" fmla="*/ 2059707 h 8593015"/>
                <a:gd name="connsiteX1" fmla="*/ 1356475 w 4873625"/>
                <a:gd name="connsiteY1" fmla="*/ 2062198 h 8593015"/>
                <a:gd name="connsiteX2" fmla="*/ 1004466 w 4873625"/>
                <a:gd name="connsiteY2" fmla="*/ 2273939 h 8593015"/>
                <a:gd name="connsiteX3" fmla="*/ 144856 w 4873625"/>
                <a:gd name="connsiteY3" fmla="*/ 4536428 h 8593015"/>
                <a:gd name="connsiteX4" fmla="*/ 336599 w 4873625"/>
                <a:gd name="connsiteY4" fmla="*/ 4965607 h 8593015"/>
                <a:gd name="connsiteX5" fmla="*/ 766155 w 4873625"/>
                <a:gd name="connsiteY5" fmla="*/ 4772227 h 8593015"/>
                <a:gd name="connsiteX6" fmla="*/ 1273137 w 4873625"/>
                <a:gd name="connsiteY6" fmla="*/ 3442254 h 8593015"/>
                <a:gd name="connsiteX7" fmla="*/ 1272103 w 4873625"/>
                <a:gd name="connsiteY7" fmla="*/ 8192259 h 8593015"/>
                <a:gd name="connsiteX8" fmla="*/ 1570948 w 4873625"/>
                <a:gd name="connsiteY8" fmla="*/ 8491104 h 8593015"/>
                <a:gd name="connsiteX9" fmla="*/ 1638188 w 4873625"/>
                <a:gd name="connsiteY9" fmla="*/ 8491104 h 8593015"/>
                <a:gd name="connsiteX10" fmla="*/ 1937033 w 4873625"/>
                <a:gd name="connsiteY10" fmla="*/ 8192259 h 8593015"/>
                <a:gd name="connsiteX11" fmla="*/ 1937033 w 4873625"/>
                <a:gd name="connsiteY11" fmla="*/ 6044307 h 8593015"/>
                <a:gd name="connsiteX12" fmla="*/ 2232143 w 4873625"/>
                <a:gd name="connsiteY12" fmla="*/ 6044307 h 8593015"/>
                <a:gd name="connsiteX13" fmla="*/ 2232145 w 4873625"/>
                <a:gd name="connsiteY13" fmla="*/ 2059707 h 8593015"/>
                <a:gd name="connsiteX14" fmla="*/ 2332262 w 4873625"/>
                <a:gd name="connsiteY14" fmla="*/ 2056992 h 8593015"/>
                <a:gd name="connsiteX15" fmla="*/ 2332262 w 4873625"/>
                <a:gd name="connsiteY15" fmla="*/ 6048101 h 8593015"/>
                <a:gd name="connsiteX16" fmla="*/ 2421936 w 4873625"/>
                <a:gd name="connsiteY16" fmla="*/ 6048101 h 8593015"/>
                <a:gd name="connsiteX17" fmla="*/ 2536518 w 4873625"/>
                <a:gd name="connsiteY17" fmla="*/ 6048101 h 8593015"/>
                <a:gd name="connsiteX18" fmla="*/ 2536518 w 4873625"/>
                <a:gd name="connsiteY18" fmla="*/ 8197542 h 8593015"/>
                <a:gd name="connsiteX19" fmla="*/ 2835430 w 4873625"/>
                <a:gd name="connsiteY19" fmla="*/ 8496595 h 8593015"/>
                <a:gd name="connsiteX20" fmla="*/ 2903931 w 4873625"/>
                <a:gd name="connsiteY20" fmla="*/ 8496595 h 8593015"/>
                <a:gd name="connsiteX21" fmla="*/ 3202843 w 4873625"/>
                <a:gd name="connsiteY21" fmla="*/ 8197542 h 8593015"/>
                <a:gd name="connsiteX22" fmla="*/ 3202843 w 4873625"/>
                <a:gd name="connsiteY22" fmla="*/ 6048101 h 8593015"/>
                <a:gd name="connsiteX23" fmla="*/ 3942649 w 4873625"/>
                <a:gd name="connsiteY23" fmla="*/ 6048101 h 8593015"/>
                <a:gd name="connsiteX24" fmla="*/ 3593919 w 4873625"/>
                <a:gd name="connsiteY24" fmla="*/ 3795236 h 8593015"/>
                <a:gd name="connsiteX25" fmla="*/ 4083387 w 4873625"/>
                <a:gd name="connsiteY25" fmla="*/ 4662489 h 8593015"/>
                <a:gd name="connsiteX26" fmla="*/ 4536736 w 4873625"/>
                <a:gd name="connsiteY26" fmla="*/ 4789587 h 8593015"/>
                <a:gd name="connsiteX27" fmla="*/ 4663774 w 4873625"/>
                <a:gd name="connsiteY27" fmla="*/ 4336023 h 8593015"/>
                <a:gd name="connsiteX28" fmla="*/ 3473109 w 4873625"/>
                <a:gd name="connsiteY28" fmla="*/ 2225210 h 8593015"/>
                <a:gd name="connsiteX29" fmla="*/ 3174197 w 4873625"/>
                <a:gd name="connsiteY29" fmla="*/ 2056992 h 8593015"/>
                <a:gd name="connsiteX30" fmla="*/ 3169215 w 4873625"/>
                <a:gd name="connsiteY30" fmla="*/ 2056992 h 8593015"/>
                <a:gd name="connsiteX31" fmla="*/ 2421936 w 4873625"/>
                <a:gd name="connsiteY31" fmla="*/ 2056992 h 8593015"/>
                <a:gd name="connsiteX32" fmla="*/ 2232136 w 4873625"/>
                <a:gd name="connsiteY32" fmla="*/ 159397 h 8593015"/>
                <a:gd name="connsiteX33" fmla="*/ 1480836 w 4873625"/>
                <a:gd name="connsiteY33" fmla="*/ 955267 h 8593015"/>
                <a:gd name="connsiteX34" fmla="*/ 2232136 w 4873625"/>
                <a:gd name="connsiteY34" fmla="*/ 1751137 h 8593015"/>
                <a:gd name="connsiteX35" fmla="*/ 2332262 w 4873625"/>
                <a:gd name="connsiteY35" fmla="*/ 159396 h 8593015"/>
                <a:gd name="connsiteX36" fmla="*/ 2332262 w 4873625"/>
                <a:gd name="connsiteY36" fmla="*/ 1751139 h 8593015"/>
                <a:gd name="connsiteX37" fmla="*/ 3083559 w 4873625"/>
                <a:gd name="connsiteY37" fmla="*/ 955891 h 8593015"/>
                <a:gd name="connsiteX38" fmla="*/ 3083559 w 4873625"/>
                <a:gd name="connsiteY38" fmla="*/ 954647 h 8593015"/>
                <a:gd name="connsiteX39" fmla="*/ 2332262 w 4873625"/>
                <a:gd name="connsiteY39" fmla="*/ 159396 h 8593015"/>
                <a:gd name="connsiteX40" fmla="*/ 0 w 4873625"/>
                <a:gd name="connsiteY40" fmla="*/ 0 h 8593015"/>
                <a:gd name="connsiteX41" fmla="*/ 4873625 w 4873625"/>
                <a:gd name="connsiteY41" fmla="*/ 0 h 8593015"/>
                <a:gd name="connsiteX42" fmla="*/ 4873625 w 4873625"/>
                <a:gd name="connsiteY42" fmla="*/ 8593015 h 8593015"/>
                <a:gd name="connsiteX43" fmla="*/ 0 w 4873625"/>
                <a:gd name="connsiteY43" fmla="*/ 8593015 h 859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73625" h="8593015">
                  <a:moveTo>
                    <a:pt x="1381352" y="2059707"/>
                  </a:moveTo>
                  <a:cubicBezTo>
                    <a:pt x="1372645" y="2059707"/>
                    <a:pt x="1365182" y="2059707"/>
                    <a:pt x="1356475" y="2062198"/>
                  </a:cubicBezTo>
                  <a:cubicBezTo>
                    <a:pt x="1208457" y="2043515"/>
                    <a:pt x="1060439" y="2128211"/>
                    <a:pt x="1004466" y="2273939"/>
                  </a:cubicBezTo>
                  <a:lnTo>
                    <a:pt x="144856" y="4536428"/>
                  </a:lnTo>
                  <a:cubicBezTo>
                    <a:pt x="80111" y="4707351"/>
                    <a:pt x="166022" y="4900731"/>
                    <a:pt x="336599" y="4965607"/>
                  </a:cubicBezTo>
                  <a:cubicBezTo>
                    <a:pt x="508422" y="5030483"/>
                    <a:pt x="701411" y="4944398"/>
                    <a:pt x="766155" y="4772227"/>
                  </a:cubicBezTo>
                  <a:lnTo>
                    <a:pt x="1273137" y="3442254"/>
                  </a:lnTo>
                  <a:cubicBezTo>
                    <a:pt x="1272792" y="5025589"/>
                    <a:pt x="1272448" y="6608924"/>
                    <a:pt x="1272103" y="8192259"/>
                  </a:cubicBezTo>
                  <a:cubicBezTo>
                    <a:pt x="1272103" y="8356623"/>
                    <a:pt x="1406583" y="8491104"/>
                    <a:pt x="1570948" y="8491104"/>
                  </a:cubicBezTo>
                  <a:lnTo>
                    <a:pt x="1638188" y="8491104"/>
                  </a:lnTo>
                  <a:cubicBezTo>
                    <a:pt x="1802553" y="8491104"/>
                    <a:pt x="1937033" y="8356623"/>
                    <a:pt x="1937033" y="8192259"/>
                  </a:cubicBezTo>
                  <a:lnTo>
                    <a:pt x="1937033" y="6044307"/>
                  </a:lnTo>
                  <a:lnTo>
                    <a:pt x="2232143" y="6044307"/>
                  </a:lnTo>
                  <a:cubicBezTo>
                    <a:pt x="2232144" y="4716107"/>
                    <a:pt x="2232144" y="3387907"/>
                    <a:pt x="2232145" y="2059707"/>
                  </a:cubicBezTo>
                  <a:close/>
                  <a:moveTo>
                    <a:pt x="2332262" y="2056992"/>
                  </a:moveTo>
                  <a:lnTo>
                    <a:pt x="2332262" y="6048101"/>
                  </a:lnTo>
                  <a:lnTo>
                    <a:pt x="2421936" y="6048101"/>
                  </a:lnTo>
                  <a:lnTo>
                    <a:pt x="2536518" y="6048101"/>
                  </a:lnTo>
                  <a:lnTo>
                    <a:pt x="2536518" y="8197542"/>
                  </a:lnTo>
                  <a:cubicBezTo>
                    <a:pt x="2536518" y="8362021"/>
                    <a:pt x="2671029" y="8496595"/>
                    <a:pt x="2835430" y="8496595"/>
                  </a:cubicBezTo>
                  <a:lnTo>
                    <a:pt x="2903931" y="8496595"/>
                  </a:lnTo>
                  <a:cubicBezTo>
                    <a:pt x="3067087" y="8496595"/>
                    <a:pt x="3202843" y="8362021"/>
                    <a:pt x="3202843" y="8197542"/>
                  </a:cubicBezTo>
                  <a:lnTo>
                    <a:pt x="3202843" y="6048101"/>
                  </a:lnTo>
                  <a:lnTo>
                    <a:pt x="3942649" y="6048101"/>
                  </a:lnTo>
                  <a:lnTo>
                    <a:pt x="3593919" y="3795236"/>
                  </a:lnTo>
                  <a:lnTo>
                    <a:pt x="4083387" y="4662489"/>
                  </a:lnTo>
                  <a:cubicBezTo>
                    <a:pt x="4173060" y="4821984"/>
                    <a:pt x="4377317" y="4879303"/>
                    <a:pt x="4536736" y="4789587"/>
                  </a:cubicBezTo>
                  <a:cubicBezTo>
                    <a:pt x="4696156" y="4698625"/>
                    <a:pt x="4753448" y="4495518"/>
                    <a:pt x="4663774" y="4336023"/>
                  </a:cubicBezTo>
                  <a:lnTo>
                    <a:pt x="3473109" y="2225210"/>
                  </a:lnTo>
                  <a:cubicBezTo>
                    <a:pt x="3410835" y="2114311"/>
                    <a:pt x="3292516" y="2054500"/>
                    <a:pt x="3174197" y="2056992"/>
                  </a:cubicBezTo>
                  <a:lnTo>
                    <a:pt x="3169215" y="2056992"/>
                  </a:lnTo>
                  <a:lnTo>
                    <a:pt x="2421936" y="2056992"/>
                  </a:lnTo>
                  <a:close/>
                  <a:moveTo>
                    <a:pt x="2232136" y="159397"/>
                  </a:moveTo>
                  <a:cubicBezTo>
                    <a:pt x="1812806" y="184268"/>
                    <a:pt x="1480836" y="532461"/>
                    <a:pt x="1480836" y="955267"/>
                  </a:cubicBezTo>
                  <a:cubicBezTo>
                    <a:pt x="1480836" y="1379317"/>
                    <a:pt x="1812806" y="1726266"/>
                    <a:pt x="2232136" y="1751137"/>
                  </a:cubicBezTo>
                  <a:close/>
                  <a:moveTo>
                    <a:pt x="2332262" y="159396"/>
                  </a:moveTo>
                  <a:lnTo>
                    <a:pt x="2332262" y="1751139"/>
                  </a:lnTo>
                  <a:cubicBezTo>
                    <a:pt x="2751038" y="1726287"/>
                    <a:pt x="3083559" y="1379609"/>
                    <a:pt x="3083559" y="955891"/>
                  </a:cubicBezTo>
                  <a:lnTo>
                    <a:pt x="3083559" y="954647"/>
                  </a:lnTo>
                  <a:cubicBezTo>
                    <a:pt x="3083559" y="532170"/>
                    <a:pt x="2751038" y="184248"/>
                    <a:pt x="2332262" y="159396"/>
                  </a:cubicBezTo>
                  <a:close/>
                  <a:moveTo>
                    <a:pt x="0" y="0"/>
                  </a:moveTo>
                  <a:lnTo>
                    <a:pt x="4873625" y="0"/>
                  </a:lnTo>
                  <a:lnTo>
                    <a:pt x="4873625" y="8593015"/>
                  </a:lnTo>
                  <a:lnTo>
                    <a:pt x="0" y="85930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latin typeface="Poppins" panose="00000500000000000000" pitchFamily="2" charset="0"/>
              </a:endParaRPr>
            </a:p>
          </p:txBody>
        </p:sp>
      </p:grpSp>
      <p:sp>
        <p:nvSpPr>
          <p:cNvPr id="2" name="Text 2">
            <a:extLst>
              <a:ext uri="{FF2B5EF4-FFF2-40B4-BE49-F238E27FC236}">
                <a16:creationId xmlns:a16="http://schemas.microsoft.com/office/drawing/2014/main" id="{28F1A785-09DF-AE6F-3CB0-EE634FBAA24F}"/>
              </a:ext>
            </a:extLst>
          </p:cNvPr>
          <p:cNvSpPr/>
          <p:nvPr/>
        </p:nvSpPr>
        <p:spPr>
          <a:xfrm>
            <a:off x="611029" y="6150356"/>
            <a:ext cx="6892061" cy="615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Source - U.S. Cancer Statistics Working Group. U.S. Cancer Statistics Data Visualizations Tool. U.S. Department of Health and Human Services, Centers for Disease Control and Prevention and National Cancer Institute; </a:t>
            </a:r>
            <a:r>
              <a:rPr lang="en-US" sz="1333" u="sng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https://www.cdc.gov/cancer/dataviz</a:t>
            </a:r>
            <a:r>
              <a:rPr lang="en-US" sz="1333" dirty="0">
                <a:solidFill>
                  <a:srgbClr val="000000"/>
                </a:solidFill>
              </a:rPr>
              <a:t>, released in June 2024.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1293501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2">
            <a:extLst>
              <a:ext uri="{FF2B5EF4-FFF2-40B4-BE49-F238E27FC236}">
                <a16:creationId xmlns:a16="http://schemas.microsoft.com/office/drawing/2014/main" id="{FB21627E-F06E-9C47-8B62-E055121D2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377" y="2580327"/>
            <a:ext cx="3301321" cy="2963497"/>
          </a:xfrm>
          <a:custGeom>
            <a:avLst/>
            <a:gdLst>
              <a:gd name="T0" fmla="*/ 2973 w 5299"/>
              <a:gd name="T1" fmla="*/ 0 h 4756"/>
              <a:gd name="T2" fmla="*/ 2973 w 5299"/>
              <a:gd name="T3" fmla="*/ 0 h 4756"/>
              <a:gd name="T4" fmla="*/ 1050 w 5299"/>
              <a:gd name="T5" fmla="*/ 1038 h 4756"/>
              <a:gd name="T6" fmla="*/ 99 w 5299"/>
              <a:gd name="T7" fmla="*/ 872 h 4756"/>
              <a:gd name="T8" fmla="*/ 99 w 5299"/>
              <a:gd name="T9" fmla="*/ 872 h 4756"/>
              <a:gd name="T10" fmla="*/ 38 w 5299"/>
              <a:gd name="T11" fmla="*/ 977 h 4756"/>
              <a:gd name="T12" fmla="*/ 710 w 5299"/>
              <a:gd name="T13" fmla="*/ 1820 h 4756"/>
              <a:gd name="T14" fmla="*/ 710 w 5299"/>
              <a:gd name="T15" fmla="*/ 1820 h 4756"/>
              <a:gd name="T16" fmla="*/ 646 w 5299"/>
              <a:gd name="T17" fmla="*/ 2377 h 4756"/>
              <a:gd name="T18" fmla="*/ 646 w 5299"/>
              <a:gd name="T19" fmla="*/ 2377 h 4756"/>
              <a:gd name="T20" fmla="*/ 2973 w 5299"/>
              <a:gd name="T21" fmla="*/ 4755 h 4756"/>
              <a:gd name="T22" fmla="*/ 2973 w 5299"/>
              <a:gd name="T23" fmla="*/ 4755 h 4756"/>
              <a:gd name="T24" fmla="*/ 5298 w 5299"/>
              <a:gd name="T25" fmla="*/ 2377 h 4756"/>
              <a:gd name="T26" fmla="*/ 5298 w 5299"/>
              <a:gd name="T27" fmla="*/ 2377 h 4756"/>
              <a:gd name="T28" fmla="*/ 2973 w 5299"/>
              <a:gd name="T29" fmla="*/ 0 h 4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99" h="4756">
                <a:moveTo>
                  <a:pt x="2973" y="0"/>
                </a:moveTo>
                <a:lnTo>
                  <a:pt x="2973" y="0"/>
                </a:lnTo>
                <a:cubicBezTo>
                  <a:pt x="2174" y="0"/>
                  <a:pt x="1469" y="412"/>
                  <a:pt x="1050" y="1038"/>
                </a:cubicBezTo>
                <a:lnTo>
                  <a:pt x="99" y="872"/>
                </a:lnTo>
                <a:lnTo>
                  <a:pt x="99" y="872"/>
                </a:lnTo>
                <a:cubicBezTo>
                  <a:pt x="41" y="862"/>
                  <a:pt x="0" y="930"/>
                  <a:pt x="38" y="977"/>
                </a:cubicBezTo>
                <a:lnTo>
                  <a:pt x="710" y="1820"/>
                </a:lnTo>
                <a:lnTo>
                  <a:pt x="710" y="1820"/>
                </a:lnTo>
                <a:cubicBezTo>
                  <a:pt x="668" y="1999"/>
                  <a:pt x="646" y="2185"/>
                  <a:pt x="646" y="2377"/>
                </a:cubicBezTo>
                <a:lnTo>
                  <a:pt x="646" y="2377"/>
                </a:lnTo>
                <a:cubicBezTo>
                  <a:pt x="646" y="3691"/>
                  <a:pt x="1688" y="4755"/>
                  <a:pt x="2973" y="4755"/>
                </a:cubicBezTo>
                <a:lnTo>
                  <a:pt x="2973" y="4755"/>
                </a:lnTo>
                <a:cubicBezTo>
                  <a:pt x="4257" y="4755"/>
                  <a:pt x="5298" y="3691"/>
                  <a:pt x="5298" y="2377"/>
                </a:cubicBezTo>
                <a:lnTo>
                  <a:pt x="5298" y="2377"/>
                </a:lnTo>
                <a:cubicBezTo>
                  <a:pt x="5298" y="1065"/>
                  <a:pt x="4257" y="0"/>
                  <a:pt x="2973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6" name="Freeform 73">
            <a:extLst>
              <a:ext uri="{FF2B5EF4-FFF2-40B4-BE49-F238E27FC236}">
                <a16:creationId xmlns:a16="http://schemas.microsoft.com/office/drawing/2014/main" id="{88CDEB3A-43F9-5F4E-948F-C6E88B0C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161" y="2580327"/>
            <a:ext cx="3301321" cy="2963497"/>
          </a:xfrm>
          <a:custGeom>
            <a:avLst/>
            <a:gdLst>
              <a:gd name="T0" fmla="*/ 2326 w 5299"/>
              <a:gd name="T1" fmla="*/ 0 h 4756"/>
              <a:gd name="T2" fmla="*/ 2326 w 5299"/>
              <a:gd name="T3" fmla="*/ 0 h 4756"/>
              <a:gd name="T4" fmla="*/ 4248 w 5299"/>
              <a:gd name="T5" fmla="*/ 1038 h 4756"/>
              <a:gd name="T6" fmla="*/ 5199 w 5299"/>
              <a:gd name="T7" fmla="*/ 872 h 4756"/>
              <a:gd name="T8" fmla="*/ 5199 w 5299"/>
              <a:gd name="T9" fmla="*/ 872 h 4756"/>
              <a:gd name="T10" fmla="*/ 5261 w 5299"/>
              <a:gd name="T11" fmla="*/ 977 h 4756"/>
              <a:gd name="T12" fmla="*/ 4588 w 5299"/>
              <a:gd name="T13" fmla="*/ 1820 h 4756"/>
              <a:gd name="T14" fmla="*/ 4588 w 5299"/>
              <a:gd name="T15" fmla="*/ 1820 h 4756"/>
              <a:gd name="T16" fmla="*/ 4653 w 5299"/>
              <a:gd name="T17" fmla="*/ 2377 h 4756"/>
              <a:gd name="T18" fmla="*/ 4653 w 5299"/>
              <a:gd name="T19" fmla="*/ 2377 h 4756"/>
              <a:gd name="T20" fmla="*/ 2326 w 5299"/>
              <a:gd name="T21" fmla="*/ 4755 h 4756"/>
              <a:gd name="T22" fmla="*/ 2326 w 5299"/>
              <a:gd name="T23" fmla="*/ 4755 h 4756"/>
              <a:gd name="T24" fmla="*/ 0 w 5299"/>
              <a:gd name="T25" fmla="*/ 2377 h 4756"/>
              <a:gd name="T26" fmla="*/ 0 w 5299"/>
              <a:gd name="T27" fmla="*/ 2377 h 4756"/>
              <a:gd name="T28" fmla="*/ 2326 w 5299"/>
              <a:gd name="T29" fmla="*/ 0 h 4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99" h="4756">
                <a:moveTo>
                  <a:pt x="2326" y="0"/>
                </a:moveTo>
                <a:lnTo>
                  <a:pt x="2326" y="0"/>
                </a:lnTo>
                <a:cubicBezTo>
                  <a:pt x="3125" y="0"/>
                  <a:pt x="3829" y="412"/>
                  <a:pt x="4248" y="1038"/>
                </a:cubicBezTo>
                <a:lnTo>
                  <a:pt x="5199" y="872"/>
                </a:lnTo>
                <a:lnTo>
                  <a:pt x="5199" y="872"/>
                </a:lnTo>
                <a:cubicBezTo>
                  <a:pt x="5258" y="862"/>
                  <a:pt x="5298" y="930"/>
                  <a:pt x="5261" y="977"/>
                </a:cubicBezTo>
                <a:lnTo>
                  <a:pt x="4588" y="1820"/>
                </a:lnTo>
                <a:lnTo>
                  <a:pt x="4588" y="1820"/>
                </a:lnTo>
                <a:cubicBezTo>
                  <a:pt x="4630" y="1999"/>
                  <a:pt x="4653" y="2185"/>
                  <a:pt x="4653" y="2377"/>
                </a:cubicBezTo>
                <a:lnTo>
                  <a:pt x="4653" y="2377"/>
                </a:lnTo>
                <a:cubicBezTo>
                  <a:pt x="4653" y="3691"/>
                  <a:pt x="3611" y="4755"/>
                  <a:pt x="2326" y="4755"/>
                </a:cubicBezTo>
                <a:lnTo>
                  <a:pt x="2326" y="4755"/>
                </a:lnTo>
                <a:cubicBezTo>
                  <a:pt x="1041" y="4755"/>
                  <a:pt x="0" y="3691"/>
                  <a:pt x="0" y="2377"/>
                </a:cubicBezTo>
                <a:lnTo>
                  <a:pt x="0" y="2377"/>
                </a:lnTo>
                <a:cubicBezTo>
                  <a:pt x="0" y="1065"/>
                  <a:pt x="1041" y="0"/>
                  <a:pt x="2326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A1CAA-22C7-A14B-A808-C8844AAEFFE8}"/>
              </a:ext>
            </a:extLst>
          </p:cNvPr>
          <p:cNvSpPr txBox="1"/>
          <p:nvPr/>
        </p:nvSpPr>
        <p:spPr>
          <a:xfrm>
            <a:off x="762000" y="329579"/>
            <a:ext cx="10668000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Risk Factor Alcohol Missouri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CCE63-D82C-1D44-8B16-D9CC6F0130BD}"/>
              </a:ext>
            </a:extLst>
          </p:cNvPr>
          <p:cNvSpPr txBox="1"/>
          <p:nvPr/>
        </p:nvSpPr>
        <p:spPr>
          <a:xfrm>
            <a:off x="1729563" y="4304229"/>
            <a:ext cx="1867487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pc="-1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US Rate 18.9 %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A447D-A2C9-B24B-B7BD-61E47239D75C}"/>
              </a:ext>
            </a:extLst>
          </p:cNvPr>
          <p:cNvSpPr txBox="1"/>
          <p:nvPr/>
        </p:nvSpPr>
        <p:spPr>
          <a:xfrm>
            <a:off x="1729918" y="3254687"/>
            <a:ext cx="1867487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23%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3A180-5162-2548-A11E-3AEDE207D438}"/>
              </a:ext>
            </a:extLst>
          </p:cNvPr>
          <p:cNvSpPr txBox="1"/>
          <p:nvPr/>
        </p:nvSpPr>
        <p:spPr>
          <a:xfrm>
            <a:off x="8497849" y="4183812"/>
            <a:ext cx="1867487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600" spc="-1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US </a:t>
            </a:r>
            <a:r>
              <a:rPr lang="en-US" spc="-1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Rate</a:t>
            </a:r>
            <a:r>
              <a:rPr lang="en-US" sz="1600" spc="-1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 12.1 %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60919-3D9D-1347-BB7C-98003838AABA}"/>
              </a:ext>
            </a:extLst>
          </p:cNvPr>
          <p:cNvSpPr txBox="1"/>
          <p:nvPr/>
        </p:nvSpPr>
        <p:spPr>
          <a:xfrm>
            <a:off x="8497849" y="3254687"/>
            <a:ext cx="1867487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15.2%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0855A7-F90F-1447-AEA7-4FAF789E9011}"/>
              </a:ext>
            </a:extLst>
          </p:cNvPr>
          <p:cNvGrpSpPr/>
          <p:nvPr/>
        </p:nvGrpSpPr>
        <p:grpSpPr>
          <a:xfrm>
            <a:off x="4877593" y="1597831"/>
            <a:ext cx="2436813" cy="4298462"/>
            <a:chOff x="9905999" y="3798277"/>
            <a:chExt cx="4873625" cy="8596923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12A6AC14-3178-7747-93CC-DF3313B45E81}"/>
                </a:ext>
              </a:extLst>
            </p:cNvPr>
            <p:cNvGraphicFramePr/>
            <p:nvPr/>
          </p:nvGraphicFramePr>
          <p:xfrm>
            <a:off x="9977170" y="3889830"/>
            <a:ext cx="2211654" cy="8505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399FF8D8-7E86-7045-8DB4-5DCBE7CE829E}"/>
                </a:ext>
              </a:extLst>
            </p:cNvPr>
            <p:cNvGraphicFramePr/>
            <p:nvPr/>
          </p:nvGraphicFramePr>
          <p:xfrm>
            <a:off x="12190069" y="3889830"/>
            <a:ext cx="2466964" cy="8505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EA6857-7910-1044-A994-12E44CB03072}"/>
                </a:ext>
              </a:extLst>
            </p:cNvPr>
            <p:cNvSpPr/>
            <p:nvPr/>
          </p:nvSpPr>
          <p:spPr>
            <a:xfrm>
              <a:off x="9905999" y="3798277"/>
              <a:ext cx="4873625" cy="8593015"/>
            </a:xfrm>
            <a:custGeom>
              <a:avLst/>
              <a:gdLst>
                <a:gd name="connsiteX0" fmla="*/ 1381352 w 4873625"/>
                <a:gd name="connsiteY0" fmla="*/ 2059707 h 8593015"/>
                <a:gd name="connsiteX1" fmla="*/ 1356475 w 4873625"/>
                <a:gd name="connsiteY1" fmla="*/ 2062198 h 8593015"/>
                <a:gd name="connsiteX2" fmla="*/ 1004466 w 4873625"/>
                <a:gd name="connsiteY2" fmla="*/ 2273939 h 8593015"/>
                <a:gd name="connsiteX3" fmla="*/ 144856 w 4873625"/>
                <a:gd name="connsiteY3" fmla="*/ 4536428 h 8593015"/>
                <a:gd name="connsiteX4" fmla="*/ 336599 w 4873625"/>
                <a:gd name="connsiteY4" fmla="*/ 4965607 h 8593015"/>
                <a:gd name="connsiteX5" fmla="*/ 766155 w 4873625"/>
                <a:gd name="connsiteY5" fmla="*/ 4772227 h 8593015"/>
                <a:gd name="connsiteX6" fmla="*/ 1273137 w 4873625"/>
                <a:gd name="connsiteY6" fmla="*/ 3442254 h 8593015"/>
                <a:gd name="connsiteX7" fmla="*/ 1272103 w 4873625"/>
                <a:gd name="connsiteY7" fmla="*/ 8192259 h 8593015"/>
                <a:gd name="connsiteX8" fmla="*/ 1570948 w 4873625"/>
                <a:gd name="connsiteY8" fmla="*/ 8491104 h 8593015"/>
                <a:gd name="connsiteX9" fmla="*/ 1638188 w 4873625"/>
                <a:gd name="connsiteY9" fmla="*/ 8491104 h 8593015"/>
                <a:gd name="connsiteX10" fmla="*/ 1937033 w 4873625"/>
                <a:gd name="connsiteY10" fmla="*/ 8192259 h 8593015"/>
                <a:gd name="connsiteX11" fmla="*/ 1937033 w 4873625"/>
                <a:gd name="connsiteY11" fmla="*/ 6044307 h 8593015"/>
                <a:gd name="connsiteX12" fmla="*/ 2232143 w 4873625"/>
                <a:gd name="connsiteY12" fmla="*/ 6044307 h 8593015"/>
                <a:gd name="connsiteX13" fmla="*/ 2232145 w 4873625"/>
                <a:gd name="connsiteY13" fmla="*/ 2059707 h 8593015"/>
                <a:gd name="connsiteX14" fmla="*/ 2332262 w 4873625"/>
                <a:gd name="connsiteY14" fmla="*/ 2056992 h 8593015"/>
                <a:gd name="connsiteX15" fmla="*/ 2332262 w 4873625"/>
                <a:gd name="connsiteY15" fmla="*/ 6048101 h 8593015"/>
                <a:gd name="connsiteX16" fmla="*/ 2421936 w 4873625"/>
                <a:gd name="connsiteY16" fmla="*/ 6048101 h 8593015"/>
                <a:gd name="connsiteX17" fmla="*/ 2536518 w 4873625"/>
                <a:gd name="connsiteY17" fmla="*/ 6048101 h 8593015"/>
                <a:gd name="connsiteX18" fmla="*/ 2536518 w 4873625"/>
                <a:gd name="connsiteY18" fmla="*/ 8197542 h 8593015"/>
                <a:gd name="connsiteX19" fmla="*/ 2835430 w 4873625"/>
                <a:gd name="connsiteY19" fmla="*/ 8496595 h 8593015"/>
                <a:gd name="connsiteX20" fmla="*/ 2903931 w 4873625"/>
                <a:gd name="connsiteY20" fmla="*/ 8496595 h 8593015"/>
                <a:gd name="connsiteX21" fmla="*/ 3202843 w 4873625"/>
                <a:gd name="connsiteY21" fmla="*/ 8197542 h 8593015"/>
                <a:gd name="connsiteX22" fmla="*/ 3202843 w 4873625"/>
                <a:gd name="connsiteY22" fmla="*/ 6048101 h 8593015"/>
                <a:gd name="connsiteX23" fmla="*/ 3942649 w 4873625"/>
                <a:gd name="connsiteY23" fmla="*/ 6048101 h 8593015"/>
                <a:gd name="connsiteX24" fmla="*/ 3593919 w 4873625"/>
                <a:gd name="connsiteY24" fmla="*/ 3795236 h 8593015"/>
                <a:gd name="connsiteX25" fmla="*/ 4083387 w 4873625"/>
                <a:gd name="connsiteY25" fmla="*/ 4662489 h 8593015"/>
                <a:gd name="connsiteX26" fmla="*/ 4536736 w 4873625"/>
                <a:gd name="connsiteY26" fmla="*/ 4789587 h 8593015"/>
                <a:gd name="connsiteX27" fmla="*/ 4663774 w 4873625"/>
                <a:gd name="connsiteY27" fmla="*/ 4336023 h 8593015"/>
                <a:gd name="connsiteX28" fmla="*/ 3473109 w 4873625"/>
                <a:gd name="connsiteY28" fmla="*/ 2225210 h 8593015"/>
                <a:gd name="connsiteX29" fmla="*/ 3174197 w 4873625"/>
                <a:gd name="connsiteY29" fmla="*/ 2056992 h 8593015"/>
                <a:gd name="connsiteX30" fmla="*/ 3169215 w 4873625"/>
                <a:gd name="connsiteY30" fmla="*/ 2056992 h 8593015"/>
                <a:gd name="connsiteX31" fmla="*/ 2421936 w 4873625"/>
                <a:gd name="connsiteY31" fmla="*/ 2056992 h 8593015"/>
                <a:gd name="connsiteX32" fmla="*/ 2232136 w 4873625"/>
                <a:gd name="connsiteY32" fmla="*/ 159397 h 8593015"/>
                <a:gd name="connsiteX33" fmla="*/ 1480836 w 4873625"/>
                <a:gd name="connsiteY33" fmla="*/ 955267 h 8593015"/>
                <a:gd name="connsiteX34" fmla="*/ 2232136 w 4873625"/>
                <a:gd name="connsiteY34" fmla="*/ 1751137 h 8593015"/>
                <a:gd name="connsiteX35" fmla="*/ 2332262 w 4873625"/>
                <a:gd name="connsiteY35" fmla="*/ 159396 h 8593015"/>
                <a:gd name="connsiteX36" fmla="*/ 2332262 w 4873625"/>
                <a:gd name="connsiteY36" fmla="*/ 1751139 h 8593015"/>
                <a:gd name="connsiteX37" fmla="*/ 3083559 w 4873625"/>
                <a:gd name="connsiteY37" fmla="*/ 955891 h 8593015"/>
                <a:gd name="connsiteX38" fmla="*/ 3083559 w 4873625"/>
                <a:gd name="connsiteY38" fmla="*/ 954647 h 8593015"/>
                <a:gd name="connsiteX39" fmla="*/ 2332262 w 4873625"/>
                <a:gd name="connsiteY39" fmla="*/ 159396 h 8593015"/>
                <a:gd name="connsiteX40" fmla="*/ 0 w 4873625"/>
                <a:gd name="connsiteY40" fmla="*/ 0 h 8593015"/>
                <a:gd name="connsiteX41" fmla="*/ 4873625 w 4873625"/>
                <a:gd name="connsiteY41" fmla="*/ 0 h 8593015"/>
                <a:gd name="connsiteX42" fmla="*/ 4873625 w 4873625"/>
                <a:gd name="connsiteY42" fmla="*/ 8593015 h 8593015"/>
                <a:gd name="connsiteX43" fmla="*/ 0 w 4873625"/>
                <a:gd name="connsiteY43" fmla="*/ 8593015 h 859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73625" h="8593015">
                  <a:moveTo>
                    <a:pt x="1381352" y="2059707"/>
                  </a:moveTo>
                  <a:cubicBezTo>
                    <a:pt x="1372645" y="2059707"/>
                    <a:pt x="1365182" y="2059707"/>
                    <a:pt x="1356475" y="2062198"/>
                  </a:cubicBezTo>
                  <a:cubicBezTo>
                    <a:pt x="1208457" y="2043515"/>
                    <a:pt x="1060439" y="2128211"/>
                    <a:pt x="1004466" y="2273939"/>
                  </a:cubicBezTo>
                  <a:lnTo>
                    <a:pt x="144856" y="4536428"/>
                  </a:lnTo>
                  <a:cubicBezTo>
                    <a:pt x="80111" y="4707351"/>
                    <a:pt x="166022" y="4900731"/>
                    <a:pt x="336599" y="4965607"/>
                  </a:cubicBezTo>
                  <a:cubicBezTo>
                    <a:pt x="508422" y="5030483"/>
                    <a:pt x="701411" y="4944398"/>
                    <a:pt x="766155" y="4772227"/>
                  </a:cubicBezTo>
                  <a:lnTo>
                    <a:pt x="1273137" y="3442254"/>
                  </a:lnTo>
                  <a:cubicBezTo>
                    <a:pt x="1272792" y="5025589"/>
                    <a:pt x="1272448" y="6608924"/>
                    <a:pt x="1272103" y="8192259"/>
                  </a:cubicBezTo>
                  <a:cubicBezTo>
                    <a:pt x="1272103" y="8356623"/>
                    <a:pt x="1406583" y="8491104"/>
                    <a:pt x="1570948" y="8491104"/>
                  </a:cubicBezTo>
                  <a:lnTo>
                    <a:pt x="1638188" y="8491104"/>
                  </a:lnTo>
                  <a:cubicBezTo>
                    <a:pt x="1802553" y="8491104"/>
                    <a:pt x="1937033" y="8356623"/>
                    <a:pt x="1937033" y="8192259"/>
                  </a:cubicBezTo>
                  <a:lnTo>
                    <a:pt x="1937033" y="6044307"/>
                  </a:lnTo>
                  <a:lnTo>
                    <a:pt x="2232143" y="6044307"/>
                  </a:lnTo>
                  <a:cubicBezTo>
                    <a:pt x="2232144" y="4716107"/>
                    <a:pt x="2232144" y="3387907"/>
                    <a:pt x="2232145" y="2059707"/>
                  </a:cubicBezTo>
                  <a:close/>
                  <a:moveTo>
                    <a:pt x="2332262" y="2056992"/>
                  </a:moveTo>
                  <a:lnTo>
                    <a:pt x="2332262" y="6048101"/>
                  </a:lnTo>
                  <a:lnTo>
                    <a:pt x="2421936" y="6048101"/>
                  </a:lnTo>
                  <a:lnTo>
                    <a:pt x="2536518" y="6048101"/>
                  </a:lnTo>
                  <a:lnTo>
                    <a:pt x="2536518" y="8197542"/>
                  </a:lnTo>
                  <a:cubicBezTo>
                    <a:pt x="2536518" y="8362021"/>
                    <a:pt x="2671029" y="8496595"/>
                    <a:pt x="2835430" y="8496595"/>
                  </a:cubicBezTo>
                  <a:lnTo>
                    <a:pt x="2903931" y="8496595"/>
                  </a:lnTo>
                  <a:cubicBezTo>
                    <a:pt x="3067087" y="8496595"/>
                    <a:pt x="3202843" y="8362021"/>
                    <a:pt x="3202843" y="8197542"/>
                  </a:cubicBezTo>
                  <a:lnTo>
                    <a:pt x="3202843" y="6048101"/>
                  </a:lnTo>
                  <a:lnTo>
                    <a:pt x="3942649" y="6048101"/>
                  </a:lnTo>
                  <a:lnTo>
                    <a:pt x="3593919" y="3795236"/>
                  </a:lnTo>
                  <a:lnTo>
                    <a:pt x="4083387" y="4662489"/>
                  </a:lnTo>
                  <a:cubicBezTo>
                    <a:pt x="4173060" y="4821984"/>
                    <a:pt x="4377317" y="4879303"/>
                    <a:pt x="4536736" y="4789587"/>
                  </a:cubicBezTo>
                  <a:cubicBezTo>
                    <a:pt x="4696156" y="4698625"/>
                    <a:pt x="4753448" y="4495518"/>
                    <a:pt x="4663774" y="4336023"/>
                  </a:cubicBezTo>
                  <a:lnTo>
                    <a:pt x="3473109" y="2225210"/>
                  </a:lnTo>
                  <a:cubicBezTo>
                    <a:pt x="3410835" y="2114311"/>
                    <a:pt x="3292516" y="2054500"/>
                    <a:pt x="3174197" y="2056992"/>
                  </a:cubicBezTo>
                  <a:lnTo>
                    <a:pt x="3169215" y="2056992"/>
                  </a:lnTo>
                  <a:lnTo>
                    <a:pt x="2421936" y="2056992"/>
                  </a:lnTo>
                  <a:close/>
                  <a:moveTo>
                    <a:pt x="2232136" y="159397"/>
                  </a:moveTo>
                  <a:cubicBezTo>
                    <a:pt x="1812806" y="184268"/>
                    <a:pt x="1480836" y="532461"/>
                    <a:pt x="1480836" y="955267"/>
                  </a:cubicBezTo>
                  <a:cubicBezTo>
                    <a:pt x="1480836" y="1379317"/>
                    <a:pt x="1812806" y="1726266"/>
                    <a:pt x="2232136" y="1751137"/>
                  </a:cubicBezTo>
                  <a:close/>
                  <a:moveTo>
                    <a:pt x="2332262" y="159396"/>
                  </a:moveTo>
                  <a:lnTo>
                    <a:pt x="2332262" y="1751139"/>
                  </a:lnTo>
                  <a:cubicBezTo>
                    <a:pt x="2751038" y="1726287"/>
                    <a:pt x="3083559" y="1379609"/>
                    <a:pt x="3083559" y="955891"/>
                  </a:cubicBezTo>
                  <a:lnTo>
                    <a:pt x="3083559" y="954647"/>
                  </a:lnTo>
                  <a:cubicBezTo>
                    <a:pt x="3083559" y="532170"/>
                    <a:pt x="2751038" y="184248"/>
                    <a:pt x="2332262" y="159396"/>
                  </a:cubicBezTo>
                  <a:close/>
                  <a:moveTo>
                    <a:pt x="0" y="0"/>
                  </a:moveTo>
                  <a:lnTo>
                    <a:pt x="4873625" y="0"/>
                  </a:lnTo>
                  <a:lnTo>
                    <a:pt x="4873625" y="8593015"/>
                  </a:lnTo>
                  <a:lnTo>
                    <a:pt x="0" y="85930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latin typeface="Poppins" panose="00000500000000000000" pitchFamily="2" charset="0"/>
              </a:endParaRPr>
            </a:p>
          </p:txBody>
        </p:sp>
      </p:grpSp>
      <p:sp>
        <p:nvSpPr>
          <p:cNvPr id="2" name="Text 2">
            <a:extLst>
              <a:ext uri="{FF2B5EF4-FFF2-40B4-BE49-F238E27FC236}">
                <a16:creationId xmlns:a16="http://schemas.microsoft.com/office/drawing/2014/main" id="{35ECB3E5-D112-BC29-A2FB-A2B761F287AC}"/>
              </a:ext>
            </a:extLst>
          </p:cNvPr>
          <p:cNvSpPr/>
          <p:nvPr/>
        </p:nvSpPr>
        <p:spPr>
          <a:xfrm>
            <a:off x="611029" y="6150356"/>
            <a:ext cx="6892061" cy="615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Source - U.S. Cancer Statistics Working Group. U.S. Cancer Statistics Data Visualizations Tool. U.S. Department of Health and Human Services, Centers for Disease Control and Prevention and National Cancer Institute; </a:t>
            </a:r>
            <a:r>
              <a:rPr lang="en-US" sz="1333" u="sng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https://www.cdc.gov/cancer/dataviz</a:t>
            </a:r>
            <a:r>
              <a:rPr lang="en-US" sz="1333" dirty="0">
                <a:solidFill>
                  <a:srgbClr val="000000"/>
                </a:solidFill>
              </a:rPr>
              <a:t>, released in June 2024.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53722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2">
            <a:extLst>
              <a:ext uri="{FF2B5EF4-FFF2-40B4-BE49-F238E27FC236}">
                <a16:creationId xmlns:a16="http://schemas.microsoft.com/office/drawing/2014/main" id="{FB21627E-F06E-9C47-8B62-E055121D2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377" y="2580327"/>
            <a:ext cx="3301321" cy="2963497"/>
          </a:xfrm>
          <a:custGeom>
            <a:avLst/>
            <a:gdLst>
              <a:gd name="T0" fmla="*/ 2973 w 5299"/>
              <a:gd name="T1" fmla="*/ 0 h 4756"/>
              <a:gd name="T2" fmla="*/ 2973 w 5299"/>
              <a:gd name="T3" fmla="*/ 0 h 4756"/>
              <a:gd name="T4" fmla="*/ 1050 w 5299"/>
              <a:gd name="T5" fmla="*/ 1038 h 4756"/>
              <a:gd name="T6" fmla="*/ 99 w 5299"/>
              <a:gd name="T7" fmla="*/ 872 h 4756"/>
              <a:gd name="T8" fmla="*/ 99 w 5299"/>
              <a:gd name="T9" fmla="*/ 872 h 4756"/>
              <a:gd name="T10" fmla="*/ 38 w 5299"/>
              <a:gd name="T11" fmla="*/ 977 h 4756"/>
              <a:gd name="T12" fmla="*/ 710 w 5299"/>
              <a:gd name="T13" fmla="*/ 1820 h 4756"/>
              <a:gd name="T14" fmla="*/ 710 w 5299"/>
              <a:gd name="T15" fmla="*/ 1820 h 4756"/>
              <a:gd name="T16" fmla="*/ 646 w 5299"/>
              <a:gd name="T17" fmla="*/ 2377 h 4756"/>
              <a:gd name="T18" fmla="*/ 646 w 5299"/>
              <a:gd name="T19" fmla="*/ 2377 h 4756"/>
              <a:gd name="T20" fmla="*/ 2973 w 5299"/>
              <a:gd name="T21" fmla="*/ 4755 h 4756"/>
              <a:gd name="T22" fmla="*/ 2973 w 5299"/>
              <a:gd name="T23" fmla="*/ 4755 h 4756"/>
              <a:gd name="T24" fmla="*/ 5298 w 5299"/>
              <a:gd name="T25" fmla="*/ 2377 h 4756"/>
              <a:gd name="T26" fmla="*/ 5298 w 5299"/>
              <a:gd name="T27" fmla="*/ 2377 h 4756"/>
              <a:gd name="T28" fmla="*/ 2973 w 5299"/>
              <a:gd name="T29" fmla="*/ 0 h 4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99" h="4756">
                <a:moveTo>
                  <a:pt x="2973" y="0"/>
                </a:moveTo>
                <a:lnTo>
                  <a:pt x="2973" y="0"/>
                </a:lnTo>
                <a:cubicBezTo>
                  <a:pt x="2174" y="0"/>
                  <a:pt x="1469" y="412"/>
                  <a:pt x="1050" y="1038"/>
                </a:cubicBezTo>
                <a:lnTo>
                  <a:pt x="99" y="872"/>
                </a:lnTo>
                <a:lnTo>
                  <a:pt x="99" y="872"/>
                </a:lnTo>
                <a:cubicBezTo>
                  <a:pt x="41" y="862"/>
                  <a:pt x="0" y="930"/>
                  <a:pt x="38" y="977"/>
                </a:cubicBezTo>
                <a:lnTo>
                  <a:pt x="710" y="1820"/>
                </a:lnTo>
                <a:lnTo>
                  <a:pt x="710" y="1820"/>
                </a:lnTo>
                <a:cubicBezTo>
                  <a:pt x="668" y="1999"/>
                  <a:pt x="646" y="2185"/>
                  <a:pt x="646" y="2377"/>
                </a:cubicBezTo>
                <a:lnTo>
                  <a:pt x="646" y="2377"/>
                </a:lnTo>
                <a:cubicBezTo>
                  <a:pt x="646" y="3691"/>
                  <a:pt x="1688" y="4755"/>
                  <a:pt x="2973" y="4755"/>
                </a:cubicBezTo>
                <a:lnTo>
                  <a:pt x="2973" y="4755"/>
                </a:lnTo>
                <a:cubicBezTo>
                  <a:pt x="4257" y="4755"/>
                  <a:pt x="5298" y="3691"/>
                  <a:pt x="5298" y="2377"/>
                </a:cubicBezTo>
                <a:lnTo>
                  <a:pt x="5298" y="2377"/>
                </a:lnTo>
                <a:cubicBezTo>
                  <a:pt x="5298" y="1065"/>
                  <a:pt x="4257" y="0"/>
                  <a:pt x="2973" y="0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6" name="Freeform 73">
            <a:extLst>
              <a:ext uri="{FF2B5EF4-FFF2-40B4-BE49-F238E27FC236}">
                <a16:creationId xmlns:a16="http://schemas.microsoft.com/office/drawing/2014/main" id="{88CDEB3A-43F9-5F4E-948F-C6E88B0CB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9161" y="2580327"/>
            <a:ext cx="3301321" cy="2963497"/>
          </a:xfrm>
          <a:custGeom>
            <a:avLst/>
            <a:gdLst>
              <a:gd name="T0" fmla="*/ 2326 w 5299"/>
              <a:gd name="T1" fmla="*/ 0 h 4756"/>
              <a:gd name="T2" fmla="*/ 2326 w 5299"/>
              <a:gd name="T3" fmla="*/ 0 h 4756"/>
              <a:gd name="T4" fmla="*/ 4248 w 5299"/>
              <a:gd name="T5" fmla="*/ 1038 h 4756"/>
              <a:gd name="T6" fmla="*/ 5199 w 5299"/>
              <a:gd name="T7" fmla="*/ 872 h 4756"/>
              <a:gd name="T8" fmla="*/ 5199 w 5299"/>
              <a:gd name="T9" fmla="*/ 872 h 4756"/>
              <a:gd name="T10" fmla="*/ 5261 w 5299"/>
              <a:gd name="T11" fmla="*/ 977 h 4756"/>
              <a:gd name="T12" fmla="*/ 4588 w 5299"/>
              <a:gd name="T13" fmla="*/ 1820 h 4756"/>
              <a:gd name="T14" fmla="*/ 4588 w 5299"/>
              <a:gd name="T15" fmla="*/ 1820 h 4756"/>
              <a:gd name="T16" fmla="*/ 4653 w 5299"/>
              <a:gd name="T17" fmla="*/ 2377 h 4756"/>
              <a:gd name="T18" fmla="*/ 4653 w 5299"/>
              <a:gd name="T19" fmla="*/ 2377 h 4756"/>
              <a:gd name="T20" fmla="*/ 2326 w 5299"/>
              <a:gd name="T21" fmla="*/ 4755 h 4756"/>
              <a:gd name="T22" fmla="*/ 2326 w 5299"/>
              <a:gd name="T23" fmla="*/ 4755 h 4756"/>
              <a:gd name="T24" fmla="*/ 0 w 5299"/>
              <a:gd name="T25" fmla="*/ 2377 h 4756"/>
              <a:gd name="T26" fmla="*/ 0 w 5299"/>
              <a:gd name="T27" fmla="*/ 2377 h 4756"/>
              <a:gd name="T28" fmla="*/ 2326 w 5299"/>
              <a:gd name="T29" fmla="*/ 0 h 47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299" h="4756">
                <a:moveTo>
                  <a:pt x="2326" y="0"/>
                </a:moveTo>
                <a:lnTo>
                  <a:pt x="2326" y="0"/>
                </a:lnTo>
                <a:cubicBezTo>
                  <a:pt x="3125" y="0"/>
                  <a:pt x="3829" y="412"/>
                  <a:pt x="4248" y="1038"/>
                </a:cubicBezTo>
                <a:lnTo>
                  <a:pt x="5199" y="872"/>
                </a:lnTo>
                <a:lnTo>
                  <a:pt x="5199" y="872"/>
                </a:lnTo>
                <a:cubicBezTo>
                  <a:pt x="5258" y="862"/>
                  <a:pt x="5298" y="930"/>
                  <a:pt x="5261" y="977"/>
                </a:cubicBezTo>
                <a:lnTo>
                  <a:pt x="4588" y="1820"/>
                </a:lnTo>
                <a:lnTo>
                  <a:pt x="4588" y="1820"/>
                </a:lnTo>
                <a:cubicBezTo>
                  <a:pt x="4630" y="1999"/>
                  <a:pt x="4653" y="2185"/>
                  <a:pt x="4653" y="2377"/>
                </a:cubicBezTo>
                <a:lnTo>
                  <a:pt x="4653" y="2377"/>
                </a:lnTo>
                <a:cubicBezTo>
                  <a:pt x="4653" y="3691"/>
                  <a:pt x="3611" y="4755"/>
                  <a:pt x="2326" y="4755"/>
                </a:cubicBezTo>
                <a:lnTo>
                  <a:pt x="2326" y="4755"/>
                </a:lnTo>
                <a:cubicBezTo>
                  <a:pt x="1041" y="4755"/>
                  <a:pt x="0" y="3691"/>
                  <a:pt x="0" y="2377"/>
                </a:cubicBezTo>
                <a:lnTo>
                  <a:pt x="0" y="2377"/>
                </a:lnTo>
                <a:cubicBezTo>
                  <a:pt x="0" y="1065"/>
                  <a:pt x="1041" y="0"/>
                  <a:pt x="2326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CA1CAA-22C7-A14B-A808-C8844AAEFFE8}"/>
              </a:ext>
            </a:extLst>
          </p:cNvPr>
          <p:cNvSpPr txBox="1"/>
          <p:nvPr/>
        </p:nvSpPr>
        <p:spPr>
          <a:xfrm>
            <a:off x="762000" y="329579"/>
            <a:ext cx="10668000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Risk Factor Obesity Missouri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3CCE63-D82C-1D44-8B16-D9CC6F0130BD}"/>
              </a:ext>
            </a:extLst>
          </p:cNvPr>
          <p:cNvSpPr txBox="1"/>
          <p:nvPr/>
        </p:nvSpPr>
        <p:spPr>
          <a:xfrm>
            <a:off x="1729563" y="4304229"/>
            <a:ext cx="1867487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pc="-1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US Rate 32.5 %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A447D-A2C9-B24B-B7BD-61E47239D75C}"/>
              </a:ext>
            </a:extLst>
          </p:cNvPr>
          <p:cNvSpPr txBox="1"/>
          <p:nvPr/>
        </p:nvSpPr>
        <p:spPr>
          <a:xfrm>
            <a:off x="1729918" y="3254687"/>
            <a:ext cx="1867487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F3A180-5162-2548-A11E-3AEDE207D438}"/>
              </a:ext>
            </a:extLst>
          </p:cNvPr>
          <p:cNvSpPr txBox="1"/>
          <p:nvPr/>
        </p:nvSpPr>
        <p:spPr>
          <a:xfrm>
            <a:off x="8497849" y="4183812"/>
            <a:ext cx="1867487" cy="330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pc="-1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US Rate 34.3 %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F60919-3D9D-1347-BB7C-98003838AABA}"/>
              </a:ext>
            </a:extLst>
          </p:cNvPr>
          <p:cNvSpPr txBox="1"/>
          <p:nvPr/>
        </p:nvSpPr>
        <p:spPr>
          <a:xfrm>
            <a:off x="8497849" y="3254687"/>
            <a:ext cx="1867487" cy="6617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38.4%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0855A7-F90F-1447-AEA7-4FAF789E9011}"/>
              </a:ext>
            </a:extLst>
          </p:cNvPr>
          <p:cNvGrpSpPr/>
          <p:nvPr/>
        </p:nvGrpSpPr>
        <p:grpSpPr>
          <a:xfrm>
            <a:off x="4877593" y="1421596"/>
            <a:ext cx="2436813" cy="4298462"/>
            <a:chOff x="9905999" y="3798277"/>
            <a:chExt cx="4873625" cy="8596923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12A6AC14-3178-7747-93CC-DF3313B45E81}"/>
                </a:ext>
              </a:extLst>
            </p:cNvPr>
            <p:cNvGraphicFramePr/>
            <p:nvPr/>
          </p:nvGraphicFramePr>
          <p:xfrm>
            <a:off x="9977170" y="3889830"/>
            <a:ext cx="2211654" cy="8505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399FF8D8-7E86-7045-8DB4-5DCBE7CE829E}"/>
                </a:ext>
              </a:extLst>
            </p:cNvPr>
            <p:cNvGraphicFramePr/>
            <p:nvPr/>
          </p:nvGraphicFramePr>
          <p:xfrm>
            <a:off x="12190069" y="3889830"/>
            <a:ext cx="2466964" cy="85053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EA6857-7910-1044-A994-12E44CB03072}"/>
                </a:ext>
              </a:extLst>
            </p:cNvPr>
            <p:cNvSpPr/>
            <p:nvPr/>
          </p:nvSpPr>
          <p:spPr>
            <a:xfrm>
              <a:off x="9905999" y="3798277"/>
              <a:ext cx="4873625" cy="8593015"/>
            </a:xfrm>
            <a:custGeom>
              <a:avLst/>
              <a:gdLst>
                <a:gd name="connsiteX0" fmla="*/ 1381352 w 4873625"/>
                <a:gd name="connsiteY0" fmla="*/ 2059707 h 8593015"/>
                <a:gd name="connsiteX1" fmla="*/ 1356475 w 4873625"/>
                <a:gd name="connsiteY1" fmla="*/ 2062198 h 8593015"/>
                <a:gd name="connsiteX2" fmla="*/ 1004466 w 4873625"/>
                <a:gd name="connsiteY2" fmla="*/ 2273939 h 8593015"/>
                <a:gd name="connsiteX3" fmla="*/ 144856 w 4873625"/>
                <a:gd name="connsiteY3" fmla="*/ 4536428 h 8593015"/>
                <a:gd name="connsiteX4" fmla="*/ 336599 w 4873625"/>
                <a:gd name="connsiteY4" fmla="*/ 4965607 h 8593015"/>
                <a:gd name="connsiteX5" fmla="*/ 766155 w 4873625"/>
                <a:gd name="connsiteY5" fmla="*/ 4772227 h 8593015"/>
                <a:gd name="connsiteX6" fmla="*/ 1273137 w 4873625"/>
                <a:gd name="connsiteY6" fmla="*/ 3442254 h 8593015"/>
                <a:gd name="connsiteX7" fmla="*/ 1272103 w 4873625"/>
                <a:gd name="connsiteY7" fmla="*/ 8192259 h 8593015"/>
                <a:gd name="connsiteX8" fmla="*/ 1570948 w 4873625"/>
                <a:gd name="connsiteY8" fmla="*/ 8491104 h 8593015"/>
                <a:gd name="connsiteX9" fmla="*/ 1638188 w 4873625"/>
                <a:gd name="connsiteY9" fmla="*/ 8491104 h 8593015"/>
                <a:gd name="connsiteX10" fmla="*/ 1937033 w 4873625"/>
                <a:gd name="connsiteY10" fmla="*/ 8192259 h 8593015"/>
                <a:gd name="connsiteX11" fmla="*/ 1937033 w 4873625"/>
                <a:gd name="connsiteY11" fmla="*/ 6044307 h 8593015"/>
                <a:gd name="connsiteX12" fmla="*/ 2232143 w 4873625"/>
                <a:gd name="connsiteY12" fmla="*/ 6044307 h 8593015"/>
                <a:gd name="connsiteX13" fmla="*/ 2232145 w 4873625"/>
                <a:gd name="connsiteY13" fmla="*/ 2059707 h 8593015"/>
                <a:gd name="connsiteX14" fmla="*/ 2332262 w 4873625"/>
                <a:gd name="connsiteY14" fmla="*/ 2056992 h 8593015"/>
                <a:gd name="connsiteX15" fmla="*/ 2332262 w 4873625"/>
                <a:gd name="connsiteY15" fmla="*/ 6048101 h 8593015"/>
                <a:gd name="connsiteX16" fmla="*/ 2421936 w 4873625"/>
                <a:gd name="connsiteY16" fmla="*/ 6048101 h 8593015"/>
                <a:gd name="connsiteX17" fmla="*/ 2536518 w 4873625"/>
                <a:gd name="connsiteY17" fmla="*/ 6048101 h 8593015"/>
                <a:gd name="connsiteX18" fmla="*/ 2536518 w 4873625"/>
                <a:gd name="connsiteY18" fmla="*/ 8197542 h 8593015"/>
                <a:gd name="connsiteX19" fmla="*/ 2835430 w 4873625"/>
                <a:gd name="connsiteY19" fmla="*/ 8496595 h 8593015"/>
                <a:gd name="connsiteX20" fmla="*/ 2903931 w 4873625"/>
                <a:gd name="connsiteY20" fmla="*/ 8496595 h 8593015"/>
                <a:gd name="connsiteX21" fmla="*/ 3202843 w 4873625"/>
                <a:gd name="connsiteY21" fmla="*/ 8197542 h 8593015"/>
                <a:gd name="connsiteX22" fmla="*/ 3202843 w 4873625"/>
                <a:gd name="connsiteY22" fmla="*/ 6048101 h 8593015"/>
                <a:gd name="connsiteX23" fmla="*/ 3942649 w 4873625"/>
                <a:gd name="connsiteY23" fmla="*/ 6048101 h 8593015"/>
                <a:gd name="connsiteX24" fmla="*/ 3593919 w 4873625"/>
                <a:gd name="connsiteY24" fmla="*/ 3795236 h 8593015"/>
                <a:gd name="connsiteX25" fmla="*/ 4083387 w 4873625"/>
                <a:gd name="connsiteY25" fmla="*/ 4662489 h 8593015"/>
                <a:gd name="connsiteX26" fmla="*/ 4536736 w 4873625"/>
                <a:gd name="connsiteY26" fmla="*/ 4789587 h 8593015"/>
                <a:gd name="connsiteX27" fmla="*/ 4663774 w 4873625"/>
                <a:gd name="connsiteY27" fmla="*/ 4336023 h 8593015"/>
                <a:gd name="connsiteX28" fmla="*/ 3473109 w 4873625"/>
                <a:gd name="connsiteY28" fmla="*/ 2225210 h 8593015"/>
                <a:gd name="connsiteX29" fmla="*/ 3174197 w 4873625"/>
                <a:gd name="connsiteY29" fmla="*/ 2056992 h 8593015"/>
                <a:gd name="connsiteX30" fmla="*/ 3169215 w 4873625"/>
                <a:gd name="connsiteY30" fmla="*/ 2056992 h 8593015"/>
                <a:gd name="connsiteX31" fmla="*/ 2421936 w 4873625"/>
                <a:gd name="connsiteY31" fmla="*/ 2056992 h 8593015"/>
                <a:gd name="connsiteX32" fmla="*/ 2232136 w 4873625"/>
                <a:gd name="connsiteY32" fmla="*/ 159397 h 8593015"/>
                <a:gd name="connsiteX33" fmla="*/ 1480836 w 4873625"/>
                <a:gd name="connsiteY33" fmla="*/ 955267 h 8593015"/>
                <a:gd name="connsiteX34" fmla="*/ 2232136 w 4873625"/>
                <a:gd name="connsiteY34" fmla="*/ 1751137 h 8593015"/>
                <a:gd name="connsiteX35" fmla="*/ 2332262 w 4873625"/>
                <a:gd name="connsiteY35" fmla="*/ 159396 h 8593015"/>
                <a:gd name="connsiteX36" fmla="*/ 2332262 w 4873625"/>
                <a:gd name="connsiteY36" fmla="*/ 1751139 h 8593015"/>
                <a:gd name="connsiteX37" fmla="*/ 3083559 w 4873625"/>
                <a:gd name="connsiteY37" fmla="*/ 955891 h 8593015"/>
                <a:gd name="connsiteX38" fmla="*/ 3083559 w 4873625"/>
                <a:gd name="connsiteY38" fmla="*/ 954647 h 8593015"/>
                <a:gd name="connsiteX39" fmla="*/ 2332262 w 4873625"/>
                <a:gd name="connsiteY39" fmla="*/ 159396 h 8593015"/>
                <a:gd name="connsiteX40" fmla="*/ 0 w 4873625"/>
                <a:gd name="connsiteY40" fmla="*/ 0 h 8593015"/>
                <a:gd name="connsiteX41" fmla="*/ 4873625 w 4873625"/>
                <a:gd name="connsiteY41" fmla="*/ 0 h 8593015"/>
                <a:gd name="connsiteX42" fmla="*/ 4873625 w 4873625"/>
                <a:gd name="connsiteY42" fmla="*/ 8593015 h 8593015"/>
                <a:gd name="connsiteX43" fmla="*/ 0 w 4873625"/>
                <a:gd name="connsiteY43" fmla="*/ 8593015 h 859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4873625" h="8593015">
                  <a:moveTo>
                    <a:pt x="1381352" y="2059707"/>
                  </a:moveTo>
                  <a:cubicBezTo>
                    <a:pt x="1372645" y="2059707"/>
                    <a:pt x="1365182" y="2059707"/>
                    <a:pt x="1356475" y="2062198"/>
                  </a:cubicBezTo>
                  <a:cubicBezTo>
                    <a:pt x="1208457" y="2043515"/>
                    <a:pt x="1060439" y="2128211"/>
                    <a:pt x="1004466" y="2273939"/>
                  </a:cubicBezTo>
                  <a:lnTo>
                    <a:pt x="144856" y="4536428"/>
                  </a:lnTo>
                  <a:cubicBezTo>
                    <a:pt x="80111" y="4707351"/>
                    <a:pt x="166022" y="4900731"/>
                    <a:pt x="336599" y="4965607"/>
                  </a:cubicBezTo>
                  <a:cubicBezTo>
                    <a:pt x="508422" y="5030483"/>
                    <a:pt x="701411" y="4944398"/>
                    <a:pt x="766155" y="4772227"/>
                  </a:cubicBezTo>
                  <a:lnTo>
                    <a:pt x="1273137" y="3442254"/>
                  </a:lnTo>
                  <a:cubicBezTo>
                    <a:pt x="1272792" y="5025589"/>
                    <a:pt x="1272448" y="6608924"/>
                    <a:pt x="1272103" y="8192259"/>
                  </a:cubicBezTo>
                  <a:cubicBezTo>
                    <a:pt x="1272103" y="8356623"/>
                    <a:pt x="1406583" y="8491104"/>
                    <a:pt x="1570948" y="8491104"/>
                  </a:cubicBezTo>
                  <a:lnTo>
                    <a:pt x="1638188" y="8491104"/>
                  </a:lnTo>
                  <a:cubicBezTo>
                    <a:pt x="1802553" y="8491104"/>
                    <a:pt x="1937033" y="8356623"/>
                    <a:pt x="1937033" y="8192259"/>
                  </a:cubicBezTo>
                  <a:lnTo>
                    <a:pt x="1937033" y="6044307"/>
                  </a:lnTo>
                  <a:lnTo>
                    <a:pt x="2232143" y="6044307"/>
                  </a:lnTo>
                  <a:cubicBezTo>
                    <a:pt x="2232144" y="4716107"/>
                    <a:pt x="2232144" y="3387907"/>
                    <a:pt x="2232145" y="2059707"/>
                  </a:cubicBezTo>
                  <a:close/>
                  <a:moveTo>
                    <a:pt x="2332262" y="2056992"/>
                  </a:moveTo>
                  <a:lnTo>
                    <a:pt x="2332262" y="6048101"/>
                  </a:lnTo>
                  <a:lnTo>
                    <a:pt x="2421936" y="6048101"/>
                  </a:lnTo>
                  <a:lnTo>
                    <a:pt x="2536518" y="6048101"/>
                  </a:lnTo>
                  <a:lnTo>
                    <a:pt x="2536518" y="8197542"/>
                  </a:lnTo>
                  <a:cubicBezTo>
                    <a:pt x="2536518" y="8362021"/>
                    <a:pt x="2671029" y="8496595"/>
                    <a:pt x="2835430" y="8496595"/>
                  </a:cubicBezTo>
                  <a:lnTo>
                    <a:pt x="2903931" y="8496595"/>
                  </a:lnTo>
                  <a:cubicBezTo>
                    <a:pt x="3067087" y="8496595"/>
                    <a:pt x="3202843" y="8362021"/>
                    <a:pt x="3202843" y="8197542"/>
                  </a:cubicBezTo>
                  <a:lnTo>
                    <a:pt x="3202843" y="6048101"/>
                  </a:lnTo>
                  <a:lnTo>
                    <a:pt x="3942649" y="6048101"/>
                  </a:lnTo>
                  <a:lnTo>
                    <a:pt x="3593919" y="3795236"/>
                  </a:lnTo>
                  <a:lnTo>
                    <a:pt x="4083387" y="4662489"/>
                  </a:lnTo>
                  <a:cubicBezTo>
                    <a:pt x="4173060" y="4821984"/>
                    <a:pt x="4377317" y="4879303"/>
                    <a:pt x="4536736" y="4789587"/>
                  </a:cubicBezTo>
                  <a:cubicBezTo>
                    <a:pt x="4696156" y="4698625"/>
                    <a:pt x="4753448" y="4495518"/>
                    <a:pt x="4663774" y="4336023"/>
                  </a:cubicBezTo>
                  <a:lnTo>
                    <a:pt x="3473109" y="2225210"/>
                  </a:lnTo>
                  <a:cubicBezTo>
                    <a:pt x="3410835" y="2114311"/>
                    <a:pt x="3292516" y="2054500"/>
                    <a:pt x="3174197" y="2056992"/>
                  </a:cubicBezTo>
                  <a:lnTo>
                    <a:pt x="3169215" y="2056992"/>
                  </a:lnTo>
                  <a:lnTo>
                    <a:pt x="2421936" y="2056992"/>
                  </a:lnTo>
                  <a:close/>
                  <a:moveTo>
                    <a:pt x="2232136" y="159397"/>
                  </a:moveTo>
                  <a:cubicBezTo>
                    <a:pt x="1812806" y="184268"/>
                    <a:pt x="1480836" y="532461"/>
                    <a:pt x="1480836" y="955267"/>
                  </a:cubicBezTo>
                  <a:cubicBezTo>
                    <a:pt x="1480836" y="1379317"/>
                    <a:pt x="1812806" y="1726266"/>
                    <a:pt x="2232136" y="1751137"/>
                  </a:cubicBezTo>
                  <a:close/>
                  <a:moveTo>
                    <a:pt x="2332262" y="159396"/>
                  </a:moveTo>
                  <a:lnTo>
                    <a:pt x="2332262" y="1751139"/>
                  </a:lnTo>
                  <a:cubicBezTo>
                    <a:pt x="2751038" y="1726287"/>
                    <a:pt x="3083559" y="1379609"/>
                    <a:pt x="3083559" y="955891"/>
                  </a:cubicBezTo>
                  <a:lnTo>
                    <a:pt x="3083559" y="954647"/>
                  </a:lnTo>
                  <a:cubicBezTo>
                    <a:pt x="3083559" y="532170"/>
                    <a:pt x="2751038" y="184248"/>
                    <a:pt x="2332262" y="159396"/>
                  </a:cubicBezTo>
                  <a:close/>
                  <a:moveTo>
                    <a:pt x="0" y="0"/>
                  </a:moveTo>
                  <a:lnTo>
                    <a:pt x="4873625" y="0"/>
                  </a:lnTo>
                  <a:lnTo>
                    <a:pt x="4873625" y="8593015"/>
                  </a:lnTo>
                  <a:lnTo>
                    <a:pt x="0" y="85930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latin typeface="Poppins" panose="00000500000000000000" pitchFamily="2" charset="0"/>
              </a:endParaRPr>
            </a:p>
          </p:txBody>
        </p:sp>
      </p:grpSp>
      <p:sp>
        <p:nvSpPr>
          <p:cNvPr id="2" name="Text 2">
            <a:extLst>
              <a:ext uri="{FF2B5EF4-FFF2-40B4-BE49-F238E27FC236}">
                <a16:creationId xmlns:a16="http://schemas.microsoft.com/office/drawing/2014/main" id="{F3C27D09-46E5-9239-C6CF-8660F06AE375}"/>
              </a:ext>
            </a:extLst>
          </p:cNvPr>
          <p:cNvSpPr/>
          <p:nvPr/>
        </p:nvSpPr>
        <p:spPr>
          <a:xfrm>
            <a:off x="611029" y="6150356"/>
            <a:ext cx="6892061" cy="615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Source - U.S. Cancer Statistics Working Group. U.S. Cancer Statistics Data Visualizations Tool. U.S. Department of Health and Human Services, Centers for Disease Control and Prevention and National Cancer Institute; </a:t>
            </a:r>
            <a:r>
              <a:rPr lang="en-US" sz="1333" u="sng" dirty="0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https://www.cdc.gov/cancer/dataviz</a:t>
            </a:r>
            <a:r>
              <a:rPr lang="en-US" sz="1333" dirty="0">
                <a:solidFill>
                  <a:srgbClr val="000000"/>
                </a:solidFill>
              </a:rPr>
              <a:t>, released in June 2024.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580362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C53A6-81AB-59C4-D469-C06B263F8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504" y="438538"/>
            <a:ext cx="10148993" cy="1065343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Envisioning the next steps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BD3D0F-7B5A-B500-840B-9F2041402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191" y="1912776"/>
            <a:ext cx="9141619" cy="3345025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200" dirty="0"/>
              <a:t>Data Modernization MCR</a:t>
            </a:r>
          </a:p>
          <a:p>
            <a:pPr marL="457200" indent="-457200" algn="l">
              <a:buAutoNum type="arabicPeriod"/>
            </a:pPr>
            <a:r>
              <a:rPr lang="en-US" sz="3200" dirty="0"/>
              <a:t>Increase Use of Data </a:t>
            </a:r>
          </a:p>
          <a:p>
            <a:pPr marL="457200" indent="-457200" algn="l">
              <a:buAutoNum type="arabicPeriod"/>
            </a:pPr>
            <a:r>
              <a:rPr lang="en-US" sz="3200" dirty="0"/>
              <a:t>Make Education available and accessible through short courses </a:t>
            </a:r>
          </a:p>
          <a:p>
            <a:pPr marL="457200" indent="-457200" algn="l">
              <a:buAutoNum type="arabicPeriod"/>
            </a:pPr>
            <a:r>
              <a:rPr lang="en-US" sz="3200" dirty="0"/>
              <a:t>Please send us your suggestions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E82BD-6945-4EE8-0FF8-E4D7967D1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2506-C302-4B39-A8B0-C9B9ADA1FA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38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9097D1-453B-B2DC-4585-6ACAB024EB11}"/>
              </a:ext>
            </a:extLst>
          </p:cNvPr>
          <p:cNvSpPr txBox="1"/>
          <p:nvPr/>
        </p:nvSpPr>
        <p:spPr>
          <a:xfrm>
            <a:off x="4332525" y="1057925"/>
            <a:ext cx="7053943" cy="3682399"/>
          </a:xfrm>
          <a:prstGeom prst="rect">
            <a:avLst/>
          </a:prstGeom>
        </p:spPr>
        <p:txBody>
          <a:bodyPr vert="horz" lIns="91416" tIns="45708" rIns="91416" bIns="45708" rtlCol="0" anchor="ctr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599" b="1" dirty="0"/>
              <a:t>Questions?</a:t>
            </a:r>
          </a:p>
          <a:p>
            <a:pPr indent="-22854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Please reach out to our team at MCR</a:t>
            </a:r>
          </a:p>
          <a:p>
            <a:pPr indent="-22854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Email: </a:t>
            </a:r>
            <a:r>
              <a:rPr lang="en-US" sz="2000" dirty="0">
                <a:hlinkClick r:id="rId2"/>
              </a:rPr>
              <a:t>umhshmimcr@missouri.edu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Phone Number: 573-882-7775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Website: </a:t>
            </a:r>
            <a:r>
              <a:rPr lang="en-US" sz="2000" dirty="0">
                <a:hlinkClick r:id="rId3"/>
              </a:rPr>
              <a:t>www.missouricancerregistry.edu</a:t>
            </a:r>
            <a:endParaRPr lang="en-US" sz="2000" dirty="0"/>
          </a:p>
          <a:p>
            <a:pPr indent="-22854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Iris Zachary </a:t>
            </a:r>
            <a:r>
              <a:rPr lang="en-US" sz="2000" dirty="0">
                <a:hlinkClick r:id="rId4"/>
              </a:rPr>
              <a:t>zacharyi@missouri.edu</a:t>
            </a: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Lucinda Ham </a:t>
            </a:r>
            <a:r>
              <a:rPr lang="en-US" sz="2000" dirty="0">
                <a:hlinkClick r:id="rId5"/>
              </a:rPr>
              <a:t>Lahf5p@health.missouri.edu</a:t>
            </a:r>
            <a:endParaRPr lang="en-US" sz="2000" dirty="0"/>
          </a:p>
          <a:p>
            <a:pPr indent="-22854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  <a:p>
            <a:pPr indent="-22854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951800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00F999A-4708-4852-B553-324CEA2729B3}"/>
              </a:ext>
            </a:extLst>
          </p:cNvPr>
          <p:cNvSpPr txBox="1"/>
          <p:nvPr/>
        </p:nvSpPr>
        <p:spPr>
          <a:xfrm>
            <a:off x="1137689" y="502783"/>
            <a:ext cx="5322329" cy="1642542"/>
          </a:xfrm>
          <a:prstGeom prst="rect">
            <a:avLst/>
          </a:prstGeom>
        </p:spPr>
        <p:txBody>
          <a:bodyPr vert="horz" lIns="91416" tIns="45708" rIns="91416" bIns="45708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999" b="1">
                <a:latin typeface="+mj-lt"/>
                <a:ea typeface="+mj-ea"/>
                <a:cs typeface="+mj-cs"/>
              </a:rPr>
              <a:t>Come visit MCR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90BFB-27FA-4E8E-9EE2-14A4647247B6}"/>
              </a:ext>
            </a:extLst>
          </p:cNvPr>
          <p:cNvSpPr txBox="1"/>
          <p:nvPr/>
        </p:nvSpPr>
        <p:spPr>
          <a:xfrm>
            <a:off x="1146213" y="2406161"/>
            <a:ext cx="5313805" cy="3534163"/>
          </a:xfrm>
          <a:prstGeom prst="rect">
            <a:avLst/>
          </a:prstGeom>
        </p:spPr>
        <p:txBody>
          <a:bodyPr vert="horz" lIns="91416" tIns="45708" rIns="91416" bIns="45708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MCR website: </a:t>
            </a:r>
            <a:r>
              <a:rPr lang="en-US" sz="2400" dirty="0">
                <a:hlinkClick r:id="rId3"/>
              </a:rPr>
              <a:t>http://cancerregistry.missouri.edu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hlinkClick r:id="rId4"/>
              </a:rPr>
              <a:t>Missouri Cancer Registry and Research Center - MU College of Health Sciences </a:t>
            </a: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Department of Public Health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University of Missouri  </a:t>
            </a:r>
          </a:p>
          <a:p>
            <a:pPr indent="-228543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825D5-A04A-410E-BE44-EEF8E522F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25229" y="1543538"/>
            <a:ext cx="5070410" cy="38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8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3F5BE-C14E-98AD-5BD5-3B6858A40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b="1" dirty="0"/>
              <a:t>Missouri Cancer Registry and Research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FAB911-B4BE-3CF7-7787-2D8F01775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algn="l"/>
            <a:r>
              <a:rPr lang="en-US" dirty="0"/>
              <a:t>The Missouri Cancer Registry and Research Center (MCR) is supported in part by a cooperative agreement between the Centers for Disease Control and Prevention (CDC) and the Missouri Department of Health and Senior Services (DHSS) (NU5 8DP007130-02) and a Surveillance Contract between DHSS and the University of Missouri. </a:t>
            </a:r>
          </a:p>
          <a:p>
            <a:pPr algn="l"/>
            <a:r>
              <a:rPr lang="en-US" dirty="0"/>
              <a:t>The contents of this presentation do noy represent the official views of the Centers for Disease Control and Prevention.</a:t>
            </a:r>
            <a:br>
              <a:rPr lang="en-US" dirty="0"/>
            </a:b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47290-173C-C338-C1FA-F9CF58C3B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45" y="231022"/>
            <a:ext cx="813111" cy="852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AA1191-9BBF-7842-48B9-93B1A2D7C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5876" y="176234"/>
            <a:ext cx="813111" cy="85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1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49BC6-D468-8B7F-330A-DF9DA192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MCR Success and News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CB5F1-E10A-17AC-0791-DB790487E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931" y="1690693"/>
            <a:ext cx="969932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have less staff but are doing well with the help of students from freshman to graduate students for the last two years</a:t>
            </a:r>
          </a:p>
          <a:p>
            <a:r>
              <a:rPr lang="en-US" dirty="0"/>
              <a:t>MCR was asked to showcase our student engagement at the CDC Program Director’s meeting</a:t>
            </a:r>
          </a:p>
          <a:p>
            <a:r>
              <a:rPr lang="en-US" dirty="0"/>
              <a:t>We are certified (GOLD), USCS certified and Registry of Excellence</a:t>
            </a:r>
          </a:p>
          <a:p>
            <a:r>
              <a:rPr lang="en-US" dirty="0"/>
              <a:t>We were visited as one of the registries that is leading the way in the DMI Data Modernization area </a:t>
            </a:r>
          </a:p>
          <a:p>
            <a:r>
              <a:rPr lang="en-US" dirty="0"/>
              <a:t>Missouri submits their data to the NCCR National Childhood Cancer Registry annually</a:t>
            </a:r>
          </a:p>
          <a:p>
            <a:r>
              <a:rPr lang="en-US" dirty="0"/>
              <a:t>MCR Health Data Maps go live by the end of the year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12318-7E11-BB03-3E52-5FB2935CE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2506-C302-4B39-A8B0-C9B9ADA1FA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6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784F8F-EF4F-8BBB-F90F-5C4E41253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391" r="6383" b="-1"/>
          <a:stretch/>
        </p:blipFill>
        <p:spPr>
          <a:xfrm>
            <a:off x="9405583" y="4082619"/>
            <a:ext cx="2662730" cy="2508039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EF83C4-8F97-8355-2D6B-5CE4F1EBF8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89" b="-1"/>
          <a:stretch/>
        </p:blipFill>
        <p:spPr>
          <a:xfrm>
            <a:off x="4105166" y="4417984"/>
            <a:ext cx="3247053" cy="2157953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8BBB87-0005-EA4B-6C03-72C508959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701" y="147205"/>
            <a:ext cx="3247053" cy="23606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74C580-3E51-8B3C-C260-FC7FF69E46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768" r="11024" b="2"/>
          <a:stretch/>
        </p:blipFill>
        <p:spPr>
          <a:xfrm>
            <a:off x="6193738" y="4417984"/>
            <a:ext cx="1963520" cy="2098956"/>
          </a:xfrm>
          <a:custGeom>
            <a:avLst/>
            <a:gdLst/>
            <a:ahLst/>
            <a:cxnLst/>
            <a:rect l="l" t="t" r="r" b="b"/>
            <a:pathLst>
              <a:path w="3927039" h="4197911">
                <a:moveTo>
                  <a:pt x="1945141" y="0"/>
                </a:moveTo>
                <a:lnTo>
                  <a:pt x="1951364" y="0"/>
                </a:lnTo>
                <a:lnTo>
                  <a:pt x="3141155" y="0"/>
                </a:lnTo>
                <a:lnTo>
                  <a:pt x="3927039" y="0"/>
                </a:lnTo>
                <a:lnTo>
                  <a:pt x="3927039" y="4194293"/>
                </a:lnTo>
                <a:lnTo>
                  <a:pt x="2683462" y="4194293"/>
                </a:lnTo>
                <a:lnTo>
                  <a:pt x="2681786" y="4197911"/>
                </a:lnTo>
                <a:lnTo>
                  <a:pt x="0" y="4197911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E89B4B-B575-0F7F-3CB2-CBA57D75385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9898" r="6068" b="-6"/>
          <a:stretch/>
        </p:blipFill>
        <p:spPr>
          <a:xfrm>
            <a:off x="9456183" y="0"/>
            <a:ext cx="2735817" cy="24418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E4353F6-2F5D-786E-2920-E390F9CA75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1538" y="18662"/>
            <a:ext cx="2383960" cy="4351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EDF211-CA7D-D0BD-BCA1-729276C19F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9559" y="2727010"/>
            <a:ext cx="3186109" cy="187981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C51AA4-4D5D-AFCD-F953-523A2F245B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615" y="4242050"/>
            <a:ext cx="3247053" cy="18549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41F496-1D19-0750-930D-7B6988E2A57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5193" r="9433" b="-3"/>
          <a:stretch/>
        </p:blipFill>
        <p:spPr>
          <a:xfrm>
            <a:off x="7661958" y="1429625"/>
            <a:ext cx="2588530" cy="2652994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3099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B9DEDF-7A34-689F-814C-337B94D99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844" y="342290"/>
            <a:ext cx="7695156" cy="421309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7B78D-BBB0-9998-A319-8EED8E89B467}"/>
              </a:ext>
            </a:extLst>
          </p:cNvPr>
          <p:cNvSpPr txBox="1"/>
          <p:nvPr/>
        </p:nvSpPr>
        <p:spPr>
          <a:xfrm>
            <a:off x="9575150" y="4800599"/>
            <a:ext cx="1112729" cy="9544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latin typeface="Avenir Next LT Pro" panose="020B0504020202020204" pitchFamily="34" charset="77"/>
              </a:rPr>
              <a:t>2023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b="1" dirty="0">
                <a:latin typeface="Avenir Next LT Pro" panose="020B0504020202020204" pitchFamily="34" charset="77"/>
              </a:rPr>
              <a:t>74%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4270E-07B7-6090-9D35-440DA44D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457200"/>
            <a:ext cx="4039646" cy="1600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b="1" i="0" kern="1200" dirty="0">
                <a:latin typeface="Century Schoolbook" panose="02040604050505020304" pitchFamily="18" charset="0"/>
                <a:ea typeface="+mj-ea"/>
                <a:cs typeface="+mj-cs"/>
              </a:rPr>
              <a:t>Accomplishments over two years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D8C2F-1C52-BD00-B56D-81E9C7D37F7E}"/>
              </a:ext>
            </a:extLst>
          </p:cNvPr>
          <p:cNvSpPr txBox="1"/>
          <p:nvPr/>
        </p:nvSpPr>
        <p:spPr>
          <a:xfrm>
            <a:off x="6530689" y="4800599"/>
            <a:ext cx="1112729" cy="79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0" kern="1200" baseline="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77"/>
                <a:ea typeface="+mn-ea"/>
                <a:cs typeface="+mn-cs"/>
              </a:rPr>
              <a:t>2022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i="0" kern="1200" baseline="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77"/>
                <a:ea typeface="+mn-ea"/>
                <a:cs typeface="+mn-cs"/>
              </a:rPr>
              <a:t>100%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23C3-447A-6DD3-5BC0-645A7EBF274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7199" y="2529444"/>
            <a:ext cx="3717236" cy="306969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800" dirty="0"/>
              <a:t>Thank You! You have submitted for 2022 + 2023 over 120,000 (total)  cases that we have processed resulting in ~ 37,000 MO incidence cases per year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19C0C-3E22-7E83-3FCE-3F1A673A5B0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E782506-C302-4B39-A8B0-C9B9ADA1FA48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270E-07B7-6090-9D35-440DA44D6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Accomplishments over two years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923C3-447A-6DD3-5BC0-645A7EBF2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2862" cy="4351338"/>
          </a:xfrm>
        </p:spPr>
        <p:txBody>
          <a:bodyPr>
            <a:normAutofit/>
          </a:bodyPr>
          <a:lstStyle/>
          <a:p>
            <a:r>
              <a:rPr lang="en-US" dirty="0"/>
              <a:t>Thank You! Your submissions enabled MCR to meet all requirements to meet GOLD Certification, USCS designation and Registry of Excellence. </a:t>
            </a:r>
          </a:p>
          <a:p>
            <a:r>
              <a:rPr lang="en-US" dirty="0"/>
              <a:t>MCR has presented the results from the Missouri data at five conferences and has presented over 20 posters and presentations at various venues</a:t>
            </a:r>
          </a:p>
          <a:p>
            <a:r>
              <a:rPr lang="en-US" dirty="0"/>
              <a:t>MCR was recognized at the last CDC site visit by CDC as one of the more advanced registries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19C0C-3E22-7E83-3FCE-3F1A673A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2506-C302-4B39-A8B0-C9B9ADA1FA4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C752F2F-B7F3-B205-1AB7-D71C2A4820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016" r="5016"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46908A-9314-2207-28A9-B3D22D662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PowerBI</a:t>
            </a:r>
            <a:r>
              <a:rPr lang="en-US" dirty="0"/>
              <a:t> Dashboard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8F0F77-E9B9-31CE-9FB8-2B6404F9FAE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457199" y="2375065"/>
            <a:ext cx="3717236" cy="3224069"/>
          </a:xfrm>
        </p:spPr>
        <p:txBody>
          <a:bodyPr>
            <a:noAutofit/>
          </a:bodyPr>
          <a:lstStyle/>
          <a:p>
            <a:r>
              <a:rPr lang="en-US" sz="3200" dirty="0"/>
              <a:t>We use </a:t>
            </a:r>
            <a:r>
              <a:rPr lang="en-US" sz="3200" dirty="0" err="1"/>
              <a:t>PowerBI</a:t>
            </a:r>
            <a:r>
              <a:rPr lang="en-US" sz="3200" dirty="0"/>
              <a:t> to monitor overall completeness throughout the year and look for trends in reporting.</a:t>
            </a:r>
          </a:p>
        </p:txBody>
      </p:sp>
    </p:spTree>
    <p:extLst>
      <p:ext uri="{BB962C8B-B14F-4D97-AF65-F5344CB8AC3E}">
        <p14:creationId xmlns:p14="http://schemas.microsoft.com/office/powerpoint/2010/main" val="231534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525A71-8116-0EC8-92BC-8D0DE21F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287" y="3145393"/>
            <a:ext cx="10354918" cy="23911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1131A-0851-B890-0AAB-16E391E8C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11" y="-1267"/>
            <a:ext cx="10515600" cy="1325563"/>
          </a:xfrm>
        </p:spPr>
        <p:txBody>
          <a:bodyPr/>
          <a:lstStyle/>
          <a:p>
            <a:r>
              <a:rPr lang="en-US" dirty="0"/>
              <a:t>Missouri Stats and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2DF4F-D33E-50AE-9A42-7A8098E71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11" y="1358580"/>
            <a:ext cx="10988294" cy="3573625"/>
          </a:xfrm>
        </p:spPr>
        <p:txBody>
          <a:bodyPr>
            <a:normAutofit/>
          </a:bodyPr>
          <a:lstStyle/>
          <a:p>
            <a:r>
              <a:rPr lang="en-US" dirty="0"/>
              <a:t>There were 174,376 new cases of cancer from 2017-2021.</a:t>
            </a:r>
          </a:p>
          <a:p>
            <a:r>
              <a:rPr lang="en-US" dirty="0"/>
              <a:t>There were 65,044 people who died of cancer from 2018-2022.</a:t>
            </a:r>
          </a:p>
          <a:p>
            <a:r>
              <a:rPr lang="en-US" dirty="0"/>
              <a:t> One Pagers on MCR websites: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4D541-4913-3F95-26BF-CC5A56B5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82506-C302-4B39-A8B0-C9B9ADA1FA48}" type="slidenum">
              <a:rPr lang="en-US" smtClean="0"/>
              <a:t>8</a:t>
            </a:fld>
            <a:endParaRPr lang="en-US"/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9AE3C41E-1B37-EED5-2B9D-8B05A12D1B2E}"/>
              </a:ext>
            </a:extLst>
          </p:cNvPr>
          <p:cNvSpPr/>
          <p:nvPr/>
        </p:nvSpPr>
        <p:spPr>
          <a:xfrm>
            <a:off x="958686" y="6126670"/>
            <a:ext cx="7020393" cy="73133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800" dirty="0">
                <a:solidFill>
                  <a:srgbClr val="000000"/>
                </a:solidFill>
              </a:rPr>
              <a:t>Source - U.S. Cancer Statistics Working Group. U.S. Cancer Statistics Data Visualizations Tool. U.S. Department of Health and Human Services, Centers for Disease Control and Prevention and National Cancer Institute; </a:t>
            </a:r>
            <a:r>
              <a:rPr lang="en-US" sz="800" u="sng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https://www.cdc.gov/cancer/dataviz</a:t>
            </a:r>
            <a:r>
              <a:rPr lang="en-US" sz="800" dirty="0">
                <a:solidFill>
                  <a:srgbClr val="000000"/>
                </a:solidFill>
              </a:rPr>
              <a:t>, released in June 2024.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61808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601789D2-8F0A-9C46-AE0F-AA8659A12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594" y="2054269"/>
            <a:ext cx="1682981" cy="2710830"/>
          </a:xfrm>
          <a:custGeom>
            <a:avLst/>
            <a:gdLst>
              <a:gd name="connsiteX0" fmla="*/ 754640 w 2320458"/>
              <a:gd name="connsiteY0" fmla="*/ 925322 h 4069101"/>
              <a:gd name="connsiteX1" fmla="*/ 763367 w 2320458"/>
              <a:gd name="connsiteY1" fmla="*/ 925322 h 4069101"/>
              <a:gd name="connsiteX2" fmla="*/ 1116185 w 2320458"/>
              <a:gd name="connsiteY2" fmla="*/ 925322 h 4069101"/>
              <a:gd name="connsiteX3" fmla="*/ 1204702 w 2320458"/>
              <a:gd name="connsiteY3" fmla="*/ 925322 h 4069101"/>
              <a:gd name="connsiteX4" fmla="*/ 1568741 w 2320458"/>
              <a:gd name="connsiteY4" fmla="*/ 925322 h 4069101"/>
              <a:gd name="connsiteX5" fmla="*/ 1571234 w 2320458"/>
              <a:gd name="connsiteY5" fmla="*/ 925322 h 4069101"/>
              <a:gd name="connsiteX6" fmla="*/ 1717099 w 2320458"/>
              <a:gd name="connsiteY6" fmla="*/ 1007562 h 4069101"/>
              <a:gd name="connsiteX7" fmla="*/ 2300559 w 2320458"/>
              <a:gd name="connsiteY7" fmla="*/ 2039289 h 4069101"/>
              <a:gd name="connsiteX8" fmla="*/ 2238224 w 2320458"/>
              <a:gd name="connsiteY8" fmla="*/ 2259840 h 4069101"/>
              <a:gd name="connsiteX9" fmla="*/ 2016310 w 2320458"/>
              <a:gd name="connsiteY9" fmla="*/ 2197537 h 4069101"/>
              <a:gd name="connsiteX10" fmla="*/ 1776941 w 2320458"/>
              <a:gd name="connsiteY10" fmla="*/ 1773881 h 4069101"/>
              <a:gd name="connsiteX11" fmla="*/ 1947740 w 2320458"/>
              <a:gd name="connsiteY11" fmla="*/ 2875387 h 4069101"/>
              <a:gd name="connsiteX12" fmla="*/ 1584948 w 2320458"/>
              <a:gd name="connsiteY12" fmla="*/ 2875387 h 4069101"/>
              <a:gd name="connsiteX13" fmla="*/ 1584948 w 2320458"/>
              <a:gd name="connsiteY13" fmla="*/ 3923313 h 4069101"/>
              <a:gd name="connsiteX14" fmla="*/ 1439083 w 2320458"/>
              <a:gd name="connsiteY14" fmla="*/ 4069101 h 4069101"/>
              <a:gd name="connsiteX15" fmla="*/ 1406669 w 2320458"/>
              <a:gd name="connsiteY15" fmla="*/ 4069101 h 4069101"/>
              <a:gd name="connsiteX16" fmla="*/ 1259557 w 2320458"/>
              <a:gd name="connsiteY16" fmla="*/ 3923313 h 4069101"/>
              <a:gd name="connsiteX17" fmla="*/ 1259557 w 2320458"/>
              <a:gd name="connsiteY17" fmla="*/ 2875387 h 4069101"/>
              <a:gd name="connsiteX18" fmla="*/ 1204702 w 2320458"/>
              <a:gd name="connsiteY18" fmla="*/ 2875387 h 4069101"/>
              <a:gd name="connsiteX19" fmla="*/ 1116185 w 2320458"/>
              <a:gd name="connsiteY19" fmla="*/ 2875387 h 4069101"/>
              <a:gd name="connsiteX20" fmla="*/ 1060083 w 2320458"/>
              <a:gd name="connsiteY20" fmla="*/ 2875387 h 4069101"/>
              <a:gd name="connsiteX21" fmla="*/ 1060083 w 2320458"/>
              <a:gd name="connsiteY21" fmla="*/ 3923313 h 4069101"/>
              <a:gd name="connsiteX22" fmla="*/ 914218 w 2320458"/>
              <a:gd name="connsiteY22" fmla="*/ 4069101 h 4069101"/>
              <a:gd name="connsiteX23" fmla="*/ 881804 w 2320458"/>
              <a:gd name="connsiteY23" fmla="*/ 4069101 h 4069101"/>
              <a:gd name="connsiteX24" fmla="*/ 734692 w 2320458"/>
              <a:gd name="connsiteY24" fmla="*/ 3923313 h 4069101"/>
              <a:gd name="connsiteX25" fmla="*/ 734692 w 2320458"/>
              <a:gd name="connsiteY25" fmla="*/ 2875387 h 4069101"/>
              <a:gd name="connsiteX26" fmla="*/ 373147 w 2320458"/>
              <a:gd name="connsiteY26" fmla="*/ 2875387 h 4069101"/>
              <a:gd name="connsiteX27" fmla="*/ 542699 w 2320458"/>
              <a:gd name="connsiteY27" fmla="*/ 1773881 h 4069101"/>
              <a:gd name="connsiteX28" fmla="*/ 303331 w 2320458"/>
              <a:gd name="connsiteY28" fmla="*/ 2197537 h 4069101"/>
              <a:gd name="connsiteX29" fmla="*/ 82663 w 2320458"/>
              <a:gd name="connsiteY29" fmla="*/ 2259840 h 4069101"/>
              <a:gd name="connsiteX30" fmla="*/ 21575 w 2320458"/>
              <a:gd name="connsiteY30" fmla="*/ 2039289 h 4069101"/>
              <a:gd name="connsiteX31" fmla="*/ 602541 w 2320458"/>
              <a:gd name="connsiteY31" fmla="*/ 1007562 h 4069101"/>
              <a:gd name="connsiteX32" fmla="*/ 754640 w 2320458"/>
              <a:gd name="connsiteY32" fmla="*/ 925322 h 4069101"/>
              <a:gd name="connsiteX33" fmla="*/ 1157076 w 2320458"/>
              <a:gd name="connsiteY33" fmla="*/ 0 h 4069101"/>
              <a:gd name="connsiteX34" fmla="*/ 1546461 w 2320458"/>
              <a:gd name="connsiteY34" fmla="*/ 389384 h 4069101"/>
              <a:gd name="connsiteX35" fmla="*/ 1157076 w 2320458"/>
              <a:gd name="connsiteY35" fmla="*/ 778769 h 4069101"/>
              <a:gd name="connsiteX36" fmla="*/ 767692 w 2320458"/>
              <a:gd name="connsiteY36" fmla="*/ 389384 h 4069101"/>
              <a:gd name="connsiteX37" fmla="*/ 1157076 w 2320458"/>
              <a:gd name="connsiteY37" fmla="*/ 0 h 406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20458" h="4069101">
                <a:moveTo>
                  <a:pt x="754640" y="925322"/>
                </a:moveTo>
                <a:cubicBezTo>
                  <a:pt x="757133" y="925322"/>
                  <a:pt x="760873" y="925322"/>
                  <a:pt x="763367" y="925322"/>
                </a:cubicBezTo>
                <a:lnTo>
                  <a:pt x="1116185" y="925322"/>
                </a:lnTo>
                <a:lnTo>
                  <a:pt x="1204702" y="925322"/>
                </a:lnTo>
                <a:lnTo>
                  <a:pt x="1568741" y="925322"/>
                </a:lnTo>
                <a:cubicBezTo>
                  <a:pt x="1569988" y="925322"/>
                  <a:pt x="1571234" y="925322"/>
                  <a:pt x="1571234" y="925322"/>
                </a:cubicBezTo>
                <a:cubicBezTo>
                  <a:pt x="1629830" y="924076"/>
                  <a:pt x="1687178" y="953981"/>
                  <a:pt x="1717099" y="1007562"/>
                </a:cubicBezTo>
                <a:lnTo>
                  <a:pt x="2300559" y="2039289"/>
                </a:lnTo>
                <a:cubicBezTo>
                  <a:pt x="2342947" y="2116544"/>
                  <a:pt x="2315520" y="2216228"/>
                  <a:pt x="2238224" y="2259840"/>
                </a:cubicBezTo>
                <a:cubicBezTo>
                  <a:pt x="2160928" y="2303451"/>
                  <a:pt x="2061191" y="2276038"/>
                  <a:pt x="2016310" y="2197537"/>
                </a:cubicBezTo>
                <a:lnTo>
                  <a:pt x="1776941" y="1773881"/>
                </a:lnTo>
                <a:lnTo>
                  <a:pt x="1947740" y="2875387"/>
                </a:lnTo>
                <a:lnTo>
                  <a:pt x="1584948" y="2875387"/>
                </a:lnTo>
                <a:lnTo>
                  <a:pt x="1584948" y="3923313"/>
                </a:lnTo>
                <a:cubicBezTo>
                  <a:pt x="1584948" y="4004307"/>
                  <a:pt x="1520119" y="4069101"/>
                  <a:pt x="1439083" y="4069101"/>
                </a:cubicBezTo>
                <a:lnTo>
                  <a:pt x="1406669" y="4069101"/>
                </a:lnTo>
                <a:cubicBezTo>
                  <a:pt x="1326879" y="4069101"/>
                  <a:pt x="1259557" y="4004307"/>
                  <a:pt x="1259557" y="3923313"/>
                </a:cubicBezTo>
                <a:lnTo>
                  <a:pt x="1259557" y="2875387"/>
                </a:lnTo>
                <a:lnTo>
                  <a:pt x="1204702" y="2875387"/>
                </a:lnTo>
                <a:lnTo>
                  <a:pt x="1116185" y="2875387"/>
                </a:lnTo>
                <a:lnTo>
                  <a:pt x="1060083" y="2875387"/>
                </a:lnTo>
                <a:lnTo>
                  <a:pt x="1060083" y="3923313"/>
                </a:lnTo>
                <a:cubicBezTo>
                  <a:pt x="1060083" y="4004307"/>
                  <a:pt x="995254" y="4069101"/>
                  <a:pt x="914218" y="4069101"/>
                </a:cubicBezTo>
                <a:lnTo>
                  <a:pt x="881804" y="4069101"/>
                </a:lnTo>
                <a:cubicBezTo>
                  <a:pt x="800768" y="4069101"/>
                  <a:pt x="734692" y="4004307"/>
                  <a:pt x="734692" y="3923313"/>
                </a:cubicBezTo>
                <a:lnTo>
                  <a:pt x="734692" y="2875387"/>
                </a:lnTo>
                <a:lnTo>
                  <a:pt x="373147" y="2875387"/>
                </a:lnTo>
                <a:lnTo>
                  <a:pt x="542699" y="1773881"/>
                </a:lnTo>
                <a:lnTo>
                  <a:pt x="303331" y="2197537"/>
                </a:lnTo>
                <a:cubicBezTo>
                  <a:pt x="259696" y="2276038"/>
                  <a:pt x="159959" y="2303451"/>
                  <a:pt x="82663" y="2259840"/>
                </a:cubicBezTo>
                <a:cubicBezTo>
                  <a:pt x="4121" y="2216228"/>
                  <a:pt x="-23307" y="2116544"/>
                  <a:pt x="21575" y="2039289"/>
                </a:cubicBezTo>
                <a:lnTo>
                  <a:pt x="602541" y="1007562"/>
                </a:lnTo>
                <a:cubicBezTo>
                  <a:pt x="633709" y="952735"/>
                  <a:pt x="694798" y="922830"/>
                  <a:pt x="754640" y="925322"/>
                </a:cubicBezTo>
                <a:close/>
                <a:moveTo>
                  <a:pt x="1157076" y="0"/>
                </a:moveTo>
                <a:cubicBezTo>
                  <a:pt x="1372295" y="0"/>
                  <a:pt x="1546461" y="174165"/>
                  <a:pt x="1546461" y="389384"/>
                </a:cubicBezTo>
                <a:cubicBezTo>
                  <a:pt x="1546461" y="604603"/>
                  <a:pt x="1372295" y="778769"/>
                  <a:pt x="1157076" y="778769"/>
                </a:cubicBezTo>
                <a:cubicBezTo>
                  <a:pt x="941858" y="778769"/>
                  <a:pt x="767692" y="604603"/>
                  <a:pt x="767692" y="389384"/>
                </a:cubicBezTo>
                <a:cubicBezTo>
                  <a:pt x="767692" y="174165"/>
                  <a:pt x="941858" y="0"/>
                  <a:pt x="1157076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highlight>
                <a:srgbClr val="FFFF00"/>
              </a:highlight>
              <a:latin typeface="Poppins" panose="00000500000000000000" pitchFamily="2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5DA97BD4-6BC7-984A-BD2D-5076F6BF5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8648" y="1804487"/>
            <a:ext cx="1682981" cy="2960612"/>
          </a:xfrm>
          <a:custGeom>
            <a:avLst/>
            <a:gdLst>
              <a:gd name="connsiteX0" fmla="*/ 614714 w 2060150"/>
              <a:gd name="connsiteY0" fmla="*/ 930310 h 4074595"/>
              <a:gd name="connsiteX1" fmla="*/ 1459740 w 2060150"/>
              <a:gd name="connsiteY1" fmla="*/ 930310 h 4074595"/>
              <a:gd name="connsiteX2" fmla="*/ 1465972 w 2060150"/>
              <a:gd name="connsiteY2" fmla="*/ 930310 h 4074595"/>
              <a:gd name="connsiteX3" fmla="*/ 1630490 w 2060150"/>
              <a:gd name="connsiteY3" fmla="*/ 1034995 h 4074595"/>
              <a:gd name="connsiteX4" fmla="*/ 2049264 w 2060150"/>
              <a:gd name="connsiteY4" fmla="*/ 2142910 h 4074595"/>
              <a:gd name="connsiteX5" fmla="*/ 1954542 w 2060150"/>
              <a:gd name="connsiteY5" fmla="*/ 2352279 h 4074595"/>
              <a:gd name="connsiteX6" fmla="*/ 1745154 w 2060150"/>
              <a:gd name="connsiteY6" fmla="*/ 2257564 h 4074595"/>
              <a:gd name="connsiteX7" fmla="*/ 1512086 w 2060150"/>
              <a:gd name="connsiteY7" fmla="*/ 1643164 h 4074595"/>
              <a:gd name="connsiteX8" fmla="*/ 1512086 w 2060150"/>
              <a:gd name="connsiteY8" fmla="*/ 2713691 h 4074595"/>
              <a:gd name="connsiteX9" fmla="*/ 1512086 w 2060150"/>
              <a:gd name="connsiteY9" fmla="*/ 2880689 h 4074595"/>
              <a:gd name="connsiteX10" fmla="*/ 1512086 w 2060150"/>
              <a:gd name="connsiteY10" fmla="*/ 3928784 h 4074595"/>
              <a:gd name="connsiteX11" fmla="*/ 1367510 w 2060150"/>
              <a:gd name="connsiteY11" fmla="*/ 4074595 h 4074595"/>
              <a:gd name="connsiteX12" fmla="*/ 1333858 w 2060150"/>
              <a:gd name="connsiteY12" fmla="*/ 4074595 h 4074595"/>
              <a:gd name="connsiteX13" fmla="*/ 1188036 w 2060150"/>
              <a:gd name="connsiteY13" fmla="*/ 3928784 h 4074595"/>
              <a:gd name="connsiteX14" fmla="*/ 1188036 w 2060150"/>
              <a:gd name="connsiteY14" fmla="*/ 2880689 h 4074595"/>
              <a:gd name="connsiteX15" fmla="*/ 886418 w 2060150"/>
              <a:gd name="connsiteY15" fmla="*/ 2880689 h 4074595"/>
              <a:gd name="connsiteX16" fmla="*/ 886418 w 2060150"/>
              <a:gd name="connsiteY16" fmla="*/ 3928784 h 4074595"/>
              <a:gd name="connsiteX17" fmla="*/ 740596 w 2060150"/>
              <a:gd name="connsiteY17" fmla="*/ 4074595 h 4074595"/>
              <a:gd name="connsiteX18" fmla="*/ 706944 w 2060150"/>
              <a:gd name="connsiteY18" fmla="*/ 4074595 h 4074595"/>
              <a:gd name="connsiteX19" fmla="*/ 561122 w 2060150"/>
              <a:gd name="connsiteY19" fmla="*/ 3928784 h 4074595"/>
              <a:gd name="connsiteX20" fmla="*/ 561122 w 2060150"/>
              <a:gd name="connsiteY20" fmla="*/ 2880689 h 4074595"/>
              <a:gd name="connsiteX21" fmla="*/ 561122 w 2060150"/>
              <a:gd name="connsiteY21" fmla="*/ 2713691 h 4074595"/>
              <a:gd name="connsiteX22" fmla="*/ 561122 w 2060150"/>
              <a:gd name="connsiteY22" fmla="*/ 1607023 h 4074595"/>
              <a:gd name="connsiteX23" fmla="*/ 314344 w 2060150"/>
              <a:gd name="connsiteY23" fmla="*/ 2257564 h 4074595"/>
              <a:gd name="connsiteX24" fmla="*/ 104958 w 2060150"/>
              <a:gd name="connsiteY24" fmla="*/ 2352279 h 4074595"/>
              <a:gd name="connsiteX25" fmla="*/ 10234 w 2060150"/>
              <a:gd name="connsiteY25" fmla="*/ 2142910 h 4074595"/>
              <a:gd name="connsiteX26" fmla="*/ 430254 w 2060150"/>
              <a:gd name="connsiteY26" fmla="*/ 1034995 h 4074595"/>
              <a:gd name="connsiteX27" fmla="*/ 602252 w 2060150"/>
              <a:gd name="connsiteY27" fmla="*/ 931556 h 4074595"/>
              <a:gd name="connsiteX28" fmla="*/ 614714 w 2060150"/>
              <a:gd name="connsiteY28" fmla="*/ 930310 h 4074595"/>
              <a:gd name="connsiteX29" fmla="*/ 1071570 w 2060150"/>
              <a:gd name="connsiteY29" fmla="*/ 0 h 4074595"/>
              <a:gd name="connsiteX30" fmla="*/ 1460954 w 2060150"/>
              <a:gd name="connsiteY30" fmla="*/ 389384 h 4074595"/>
              <a:gd name="connsiteX31" fmla="*/ 1071570 w 2060150"/>
              <a:gd name="connsiteY31" fmla="*/ 778769 h 4074595"/>
              <a:gd name="connsiteX32" fmla="*/ 682186 w 2060150"/>
              <a:gd name="connsiteY32" fmla="*/ 389384 h 4074595"/>
              <a:gd name="connsiteX33" fmla="*/ 1071570 w 2060150"/>
              <a:gd name="connsiteY33" fmla="*/ 0 h 4074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060150" h="4074595">
                <a:moveTo>
                  <a:pt x="614714" y="930310"/>
                </a:moveTo>
                <a:lnTo>
                  <a:pt x="1459740" y="930310"/>
                </a:lnTo>
                <a:cubicBezTo>
                  <a:pt x="1462232" y="930310"/>
                  <a:pt x="1463478" y="930310"/>
                  <a:pt x="1465972" y="930310"/>
                </a:cubicBezTo>
                <a:cubicBezTo>
                  <a:pt x="1535768" y="925325"/>
                  <a:pt x="1604316" y="966451"/>
                  <a:pt x="1630490" y="1034995"/>
                </a:cubicBezTo>
                <a:lnTo>
                  <a:pt x="2049264" y="2142910"/>
                </a:lnTo>
                <a:cubicBezTo>
                  <a:pt x="2081668" y="2226408"/>
                  <a:pt x="2039292" y="2321123"/>
                  <a:pt x="1954542" y="2352279"/>
                </a:cubicBezTo>
                <a:cubicBezTo>
                  <a:pt x="1872282" y="2384682"/>
                  <a:pt x="1777560" y="2341063"/>
                  <a:pt x="1745154" y="2257564"/>
                </a:cubicBezTo>
                <a:lnTo>
                  <a:pt x="1512086" y="1643164"/>
                </a:lnTo>
                <a:lnTo>
                  <a:pt x="1512086" y="2713691"/>
                </a:lnTo>
                <a:lnTo>
                  <a:pt x="1512086" y="2880689"/>
                </a:lnTo>
                <a:lnTo>
                  <a:pt x="1512086" y="3928784"/>
                </a:lnTo>
                <a:cubicBezTo>
                  <a:pt x="1512086" y="4009790"/>
                  <a:pt x="1447276" y="4074595"/>
                  <a:pt x="1367510" y="4074595"/>
                </a:cubicBezTo>
                <a:lnTo>
                  <a:pt x="1333858" y="4074595"/>
                </a:lnTo>
                <a:cubicBezTo>
                  <a:pt x="1254092" y="4074595"/>
                  <a:pt x="1188036" y="4009790"/>
                  <a:pt x="1188036" y="3928784"/>
                </a:cubicBezTo>
                <a:lnTo>
                  <a:pt x="1188036" y="2880689"/>
                </a:lnTo>
                <a:lnTo>
                  <a:pt x="886418" y="2880689"/>
                </a:lnTo>
                <a:lnTo>
                  <a:pt x="886418" y="3928784"/>
                </a:lnTo>
                <a:cubicBezTo>
                  <a:pt x="886418" y="4009790"/>
                  <a:pt x="820362" y="4074595"/>
                  <a:pt x="740596" y="4074595"/>
                </a:cubicBezTo>
                <a:lnTo>
                  <a:pt x="706944" y="4074595"/>
                </a:lnTo>
                <a:cubicBezTo>
                  <a:pt x="627178" y="4074595"/>
                  <a:pt x="561122" y="4009790"/>
                  <a:pt x="561122" y="3928784"/>
                </a:cubicBezTo>
                <a:lnTo>
                  <a:pt x="561122" y="2880689"/>
                </a:lnTo>
                <a:lnTo>
                  <a:pt x="561122" y="2713691"/>
                </a:lnTo>
                <a:lnTo>
                  <a:pt x="561122" y="1607023"/>
                </a:lnTo>
                <a:lnTo>
                  <a:pt x="314344" y="2257564"/>
                </a:lnTo>
                <a:cubicBezTo>
                  <a:pt x="283186" y="2341063"/>
                  <a:pt x="188462" y="2384682"/>
                  <a:pt x="104958" y="2352279"/>
                </a:cubicBezTo>
                <a:cubicBezTo>
                  <a:pt x="21452" y="2321123"/>
                  <a:pt x="-20924" y="2226408"/>
                  <a:pt x="10234" y="2142910"/>
                </a:cubicBezTo>
                <a:lnTo>
                  <a:pt x="430254" y="1034995"/>
                </a:lnTo>
                <a:cubicBezTo>
                  <a:pt x="457674" y="963958"/>
                  <a:pt x="529962" y="922832"/>
                  <a:pt x="602252" y="931556"/>
                </a:cubicBezTo>
                <a:cubicBezTo>
                  <a:pt x="605990" y="930310"/>
                  <a:pt x="609730" y="930310"/>
                  <a:pt x="614714" y="930310"/>
                </a:cubicBezTo>
                <a:close/>
                <a:moveTo>
                  <a:pt x="1071570" y="0"/>
                </a:moveTo>
                <a:cubicBezTo>
                  <a:pt x="1285544" y="0"/>
                  <a:pt x="1460954" y="174165"/>
                  <a:pt x="1460954" y="389384"/>
                </a:cubicBezTo>
                <a:cubicBezTo>
                  <a:pt x="1460954" y="604603"/>
                  <a:pt x="1285544" y="778769"/>
                  <a:pt x="1071570" y="778769"/>
                </a:cubicBezTo>
                <a:cubicBezTo>
                  <a:pt x="855106" y="778769"/>
                  <a:pt x="682186" y="604603"/>
                  <a:pt x="682186" y="389384"/>
                </a:cubicBezTo>
                <a:cubicBezTo>
                  <a:pt x="682186" y="174165"/>
                  <a:pt x="855106" y="0"/>
                  <a:pt x="107157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 dirty="0">
              <a:latin typeface="Poppins" panose="000005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B1C30-0DC2-2746-8B97-FDE640687485}"/>
              </a:ext>
            </a:extLst>
          </p:cNvPr>
          <p:cNvSpPr txBox="1"/>
          <p:nvPr/>
        </p:nvSpPr>
        <p:spPr>
          <a:xfrm>
            <a:off x="504825" y="98706"/>
            <a:ext cx="10668000" cy="110799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3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Missouri  TOP 3 Sites 2017-2021</a:t>
            </a:r>
          </a:p>
          <a:p>
            <a:pPr algn="ctr"/>
            <a:r>
              <a:rPr lang="en-US" sz="3300" b="1" spc="-145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Male and Female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5C4420-BAE6-2C47-8692-74367DF805A3}"/>
              </a:ext>
            </a:extLst>
          </p:cNvPr>
          <p:cNvSpPr txBox="1"/>
          <p:nvPr/>
        </p:nvSpPr>
        <p:spPr>
          <a:xfrm>
            <a:off x="3300966" y="1528649"/>
            <a:ext cx="2056945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Breast </a:t>
            </a:r>
            <a:br>
              <a:rPr lang="en-US" sz="3700" b="1" spc="-145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700" b="1" spc="-145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133.2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0D65AA-E81F-7C43-8541-9FFEDDF0860E}"/>
              </a:ext>
            </a:extLst>
          </p:cNvPr>
          <p:cNvSpPr txBox="1"/>
          <p:nvPr/>
        </p:nvSpPr>
        <p:spPr>
          <a:xfrm>
            <a:off x="8299643" y="1623151"/>
            <a:ext cx="2723024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Prostate</a:t>
            </a:r>
            <a:br>
              <a:rPr lang="en-US" sz="3700" b="1" spc="-14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700" b="1" spc="-14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97.3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F327D-70BA-5BAD-80AD-A9E6883081C9}"/>
              </a:ext>
            </a:extLst>
          </p:cNvPr>
          <p:cNvSpPr txBox="1"/>
          <p:nvPr/>
        </p:nvSpPr>
        <p:spPr>
          <a:xfrm>
            <a:off x="3300966" y="2881348"/>
            <a:ext cx="2402388" cy="16466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Lung &amp; Bronchus</a:t>
            </a:r>
            <a:br>
              <a:rPr lang="en-US" sz="3700" b="1" spc="-145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700" b="1" spc="-145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61.4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EDF1D-2037-C401-C072-6B6C7C870561}"/>
              </a:ext>
            </a:extLst>
          </p:cNvPr>
          <p:cNvSpPr txBox="1"/>
          <p:nvPr/>
        </p:nvSpPr>
        <p:spPr>
          <a:xfrm>
            <a:off x="8390066" y="2800791"/>
            <a:ext cx="2723024" cy="16466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Lung &amp; Bronchus</a:t>
            </a:r>
            <a:br>
              <a:rPr lang="en-US" sz="3700" b="1" spc="-14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700" b="1" spc="-14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75.2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8DCBD-1A5B-EB97-3422-E343DDE363BD}"/>
              </a:ext>
            </a:extLst>
          </p:cNvPr>
          <p:cNvSpPr txBox="1"/>
          <p:nvPr/>
        </p:nvSpPr>
        <p:spPr>
          <a:xfrm>
            <a:off x="2869070" y="4551723"/>
            <a:ext cx="3266179" cy="16466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Colon &amp; Rectum</a:t>
            </a:r>
            <a:br>
              <a:rPr lang="en-US" sz="3700" b="1" spc="-145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700" b="1" spc="-145" dirty="0">
                <a:solidFill>
                  <a:schemeClr val="accent4"/>
                </a:solidFill>
                <a:latin typeface="Poppins" pitchFamily="2" charset="77"/>
                <a:cs typeface="Poppins" pitchFamily="2" charset="77"/>
              </a:rPr>
              <a:t>34.3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54812-1413-2017-A58E-02C32F095470}"/>
              </a:ext>
            </a:extLst>
          </p:cNvPr>
          <p:cNvSpPr txBox="1"/>
          <p:nvPr/>
        </p:nvSpPr>
        <p:spPr>
          <a:xfrm>
            <a:off x="8368448" y="4547454"/>
            <a:ext cx="2723024" cy="164660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3700" b="1" spc="-14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Colon &amp; Rectum</a:t>
            </a:r>
            <a:br>
              <a:rPr lang="en-US" sz="3700" b="1" spc="-14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2700" b="1" spc="-145" dirty="0">
                <a:solidFill>
                  <a:schemeClr val="accent2"/>
                </a:solidFill>
                <a:latin typeface="Poppins" pitchFamily="2" charset="77"/>
                <a:cs typeface="Poppins" pitchFamily="2" charset="77"/>
              </a:rPr>
              <a:t>44.3</a:t>
            </a: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CBDE6007-7523-CE9F-9F5B-E3D794D74023}"/>
              </a:ext>
            </a:extLst>
          </p:cNvPr>
          <p:cNvSpPr/>
          <p:nvPr/>
        </p:nvSpPr>
        <p:spPr>
          <a:xfrm>
            <a:off x="611030" y="6439744"/>
            <a:ext cx="7017322" cy="3259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900" dirty="0">
                <a:solidFill>
                  <a:srgbClr val="000000"/>
                </a:solidFill>
              </a:rPr>
              <a:t>Source - U.S. Cancer Statistics Working Group. U.S. Cancer Statistics Data Visualizations Tool. U.S. Department of Health and Human Services, Centers for Disease Control and Prevention and National Cancer Institute; </a:t>
            </a:r>
            <a:r>
              <a:rPr lang="en-US" sz="900" u="sng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https://www.cdc.gov/cancer/dataviz</a:t>
            </a:r>
            <a:r>
              <a:rPr lang="en-US" sz="900" dirty="0">
                <a:solidFill>
                  <a:srgbClr val="000000"/>
                </a:solidFill>
              </a:rPr>
              <a:t>, released in June 2024.</a:t>
            </a:r>
            <a:endParaRPr lang="en-US" sz="900" dirty="0"/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539A9C88-ABB4-6826-379F-8C15CF270C67}"/>
              </a:ext>
            </a:extLst>
          </p:cNvPr>
          <p:cNvSpPr/>
          <p:nvPr/>
        </p:nvSpPr>
        <p:spPr>
          <a:xfrm>
            <a:off x="642976" y="6094114"/>
            <a:ext cx="9141619" cy="24377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r>
              <a:rPr lang="en-US" sz="1333" dirty="0">
                <a:solidFill>
                  <a:srgbClr val="000000"/>
                </a:solidFill>
              </a:rPr>
              <a:t>Rate per 100,000 people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582830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zzou Presentation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F1B82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-Template-BrandedPPT-6" id="{648E1F39-F695-A24A-8B75-DF137AAB295C}" vid="{F4737867-DE7B-9644-8FFE-45EB0F51A4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ef1c2e5-96e7-46ab-959f-ef692f01f565">
      <UserInfo>
        <DisplayName>Sanchez Quiros, Susana</DisplayName>
        <AccountId>9072</AccountId>
        <AccountType/>
      </UserInfo>
    </SharedWithUsers>
    <_activity xmlns="1e5e5b1d-9879-4984-aabb-4fc9e6cffbd2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2D1D3234FE614BA7B674B2A524920E" ma:contentTypeVersion="20" ma:contentTypeDescription="Create a new document." ma:contentTypeScope="" ma:versionID="0577136aa88e31e32634bfb077004d8f">
  <xsd:schema xmlns:xsd="http://www.w3.org/2001/XMLSchema" xmlns:xs="http://www.w3.org/2001/XMLSchema" xmlns:p="http://schemas.microsoft.com/office/2006/metadata/properties" xmlns:ns1="http://schemas.microsoft.com/sharepoint/v3" xmlns:ns3="9ef1c2e5-96e7-46ab-959f-ef692f01f565" xmlns:ns4="1e5e5b1d-9879-4984-aabb-4fc9e6cffbd2" targetNamespace="http://schemas.microsoft.com/office/2006/metadata/properties" ma:root="true" ma:fieldsID="1b413e4f331be5819492c3508337bfcb" ns1:_="" ns3:_="" ns4:_="">
    <xsd:import namespace="http://schemas.microsoft.com/sharepoint/v3"/>
    <xsd:import namespace="9ef1c2e5-96e7-46ab-959f-ef692f01f565"/>
    <xsd:import namespace="1e5e5b1d-9879-4984-aabb-4fc9e6cffb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  <xsd:element ref="ns4:_activity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1c2e5-96e7-46ab-959f-ef692f01f5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e5b1d-9879-4984-aabb-4fc9e6cffb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6" nillable="true" ma:displayName="_activity" ma:hidden="true" ma:internalName="_activity">
      <xsd:simpleType>
        <xsd:restriction base="dms:Note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A43361-620C-4CCB-B484-1D8E4E48F4D1}">
  <ds:schemaRefs>
    <ds:schemaRef ds:uri="http://www.w3.org/XML/1998/namespace"/>
    <ds:schemaRef ds:uri="http://schemas.microsoft.com/office/2006/documentManagement/types"/>
    <ds:schemaRef ds:uri="http://schemas.microsoft.com/sharepoint/v3"/>
    <ds:schemaRef ds:uri="http://purl.org/dc/terms/"/>
    <ds:schemaRef ds:uri="http://purl.org/dc/dcmitype/"/>
    <ds:schemaRef ds:uri="9ef1c2e5-96e7-46ab-959f-ef692f01f565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e5e5b1d-9879-4984-aabb-4fc9e6cffbd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6694EB8-9EA8-4394-810E-1922C688FF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4ED8B7-DB4C-4C48-929A-1A60EB6D9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ef1c2e5-96e7-46ab-959f-ef692f01f565"/>
    <ds:schemaRef ds:uri="1e5e5b1d-9879-4984-aabb-4fc9e6cffb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MU-Template-BrandedPPT-6</Template>
  <TotalTime>4314</TotalTime>
  <Words>1227</Words>
  <Application>Microsoft Office PowerPoint</Application>
  <PresentationFormat>Widescreen</PresentationFormat>
  <Paragraphs>119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Avenir Next LT Pro</vt:lpstr>
      <vt:lpstr>Avenir Next LT Pro Light</vt:lpstr>
      <vt:lpstr>Calibri</vt:lpstr>
      <vt:lpstr>Century Schoolbook</vt:lpstr>
      <vt:lpstr>Poppins</vt:lpstr>
      <vt:lpstr>Office Theme</vt:lpstr>
      <vt:lpstr>   Missouri Cancer Registry and Research Center updates and opportunities </vt:lpstr>
      <vt:lpstr>  Missouri Cancer Registry and Research Center</vt:lpstr>
      <vt:lpstr>MCR Success and News </vt:lpstr>
      <vt:lpstr>PowerPoint Presentation</vt:lpstr>
      <vt:lpstr>Accomplishments over two years  </vt:lpstr>
      <vt:lpstr>Accomplishments over two years  </vt:lpstr>
      <vt:lpstr>PowerBI Dashboard</vt:lpstr>
      <vt:lpstr>Missouri Stats and Facts</vt:lpstr>
      <vt:lpstr>PowerPoint Presentation</vt:lpstr>
      <vt:lpstr>PowerPoint Presentation</vt:lpstr>
      <vt:lpstr>PowerPoint Presentation</vt:lpstr>
      <vt:lpstr>Impact of Alcohol, Obesity and Smoking on Cancer Risk</vt:lpstr>
      <vt:lpstr>PowerPoint Presentation</vt:lpstr>
      <vt:lpstr>PowerPoint Presentation</vt:lpstr>
      <vt:lpstr>PowerPoint Presentation</vt:lpstr>
      <vt:lpstr>Envisioning the next steps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Zachary, Iris</dc:creator>
  <cp:lastModifiedBy>Ham, Lucinda</cp:lastModifiedBy>
  <cp:revision>4</cp:revision>
  <dcterms:created xsi:type="dcterms:W3CDTF">2024-09-15T23:19:02Z</dcterms:created>
  <dcterms:modified xsi:type="dcterms:W3CDTF">2024-10-04T01:51:14Z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0x010100732D1D3234FE614BA7B674B2A524920E</vt:lpwstr>
  </property>
</Properties>
</file>