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5.xml" ContentType="application/vnd.openxmlformats-officedocument.presentationml.comments+xml"/>
  <Override PartName="/ppt/notesSlides/notesSlide12.xml" ContentType="application/vnd.openxmlformats-officedocument.presentationml.notesSlide+xml"/>
  <Override PartName="/ppt/comments/comment6.xml" ContentType="application/vnd.openxmlformats-officedocument.presentationml.comments+xml"/>
  <Override PartName="/ppt/notesSlides/notesSlide13.xml" ContentType="application/vnd.openxmlformats-officedocument.presentationml.notesSlide+xml"/>
  <Override PartName="/ppt/comments/comment7.xml" ContentType="application/vnd.openxmlformats-officedocument.presentationml.comments+xml"/>
  <Override PartName="/ppt/notesSlides/notesSlide14.xml" ContentType="application/vnd.openxmlformats-officedocument.presentationml.notesSlide+xml"/>
  <Override PartName="/ppt/comments/comment8.xml" ContentType="application/vnd.openxmlformats-officedocument.presentationml.comments+xml"/>
  <Override PartName="/ppt/notesSlides/notesSlide15.xml" ContentType="application/vnd.openxmlformats-officedocument.presentationml.notesSlide+xml"/>
  <Override PartName="/ppt/comments/comment9.xml" ContentType="application/vnd.openxmlformats-officedocument.presentationml.comment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10.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omments/comment11.xml" ContentType="application/vnd.openxmlformats-officedocument.presentationml.comment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3"/>
  </p:sldMasterIdLst>
  <p:notesMasterIdLst>
    <p:notesMasterId r:id="rId45"/>
  </p:notesMasterIdLst>
  <p:handoutMasterIdLst>
    <p:handoutMasterId r:id="rId46"/>
  </p:handoutMasterIdLst>
  <p:sldIdLst>
    <p:sldId id="257" r:id="rId4"/>
    <p:sldId id="374" r:id="rId5"/>
    <p:sldId id="375" r:id="rId6"/>
    <p:sldId id="411" r:id="rId7"/>
    <p:sldId id="412" r:id="rId8"/>
    <p:sldId id="413" r:id="rId9"/>
    <p:sldId id="414" r:id="rId10"/>
    <p:sldId id="415" r:id="rId11"/>
    <p:sldId id="416" r:id="rId12"/>
    <p:sldId id="417" r:id="rId13"/>
    <p:sldId id="418" r:id="rId14"/>
    <p:sldId id="419" r:id="rId15"/>
    <p:sldId id="448" r:id="rId16"/>
    <p:sldId id="450" r:id="rId17"/>
    <p:sldId id="449" r:id="rId18"/>
    <p:sldId id="420" r:id="rId19"/>
    <p:sldId id="421" r:id="rId20"/>
    <p:sldId id="422" r:id="rId21"/>
    <p:sldId id="423" r:id="rId22"/>
    <p:sldId id="424" r:id="rId23"/>
    <p:sldId id="425" r:id="rId24"/>
    <p:sldId id="426" r:id="rId25"/>
    <p:sldId id="427" r:id="rId26"/>
    <p:sldId id="428" r:id="rId27"/>
    <p:sldId id="451" r:id="rId28"/>
    <p:sldId id="429" r:id="rId29"/>
    <p:sldId id="430" r:id="rId30"/>
    <p:sldId id="431" r:id="rId31"/>
    <p:sldId id="432" r:id="rId32"/>
    <p:sldId id="445" r:id="rId33"/>
    <p:sldId id="434" r:id="rId34"/>
    <p:sldId id="435" r:id="rId35"/>
    <p:sldId id="436" r:id="rId36"/>
    <p:sldId id="446" r:id="rId37"/>
    <p:sldId id="438" r:id="rId38"/>
    <p:sldId id="439" r:id="rId39"/>
    <p:sldId id="440" r:id="rId40"/>
    <p:sldId id="447" r:id="rId41"/>
    <p:sldId id="442" r:id="rId42"/>
    <p:sldId id="443" r:id="rId43"/>
    <p:sldId id="444" r:id="rId44"/>
  </p:sldIdLst>
  <p:sldSz cx="9144000" cy="6858000" type="screen4x3"/>
  <p:notesSz cx="6858000" cy="9296400"/>
  <p:defaultTextStyle>
    <a:defPPr>
      <a:defRPr lang="en-US"/>
    </a:defPPr>
    <a:lvl1pPr algn="ctr" rtl="0" fontAlgn="base">
      <a:spcBef>
        <a:spcPct val="0"/>
      </a:spcBef>
      <a:spcAft>
        <a:spcPct val="0"/>
      </a:spcAft>
      <a:defRPr sz="3000" kern="1200">
        <a:solidFill>
          <a:schemeClr val="tx2"/>
        </a:solidFill>
        <a:latin typeface="Arial" charset="0"/>
        <a:ea typeface="+mn-ea"/>
        <a:cs typeface="+mn-cs"/>
      </a:defRPr>
    </a:lvl1pPr>
    <a:lvl2pPr marL="457200" algn="ctr" rtl="0" fontAlgn="base">
      <a:spcBef>
        <a:spcPct val="0"/>
      </a:spcBef>
      <a:spcAft>
        <a:spcPct val="0"/>
      </a:spcAft>
      <a:defRPr sz="3000" kern="1200">
        <a:solidFill>
          <a:schemeClr val="tx2"/>
        </a:solidFill>
        <a:latin typeface="Arial" charset="0"/>
        <a:ea typeface="+mn-ea"/>
        <a:cs typeface="+mn-cs"/>
      </a:defRPr>
    </a:lvl2pPr>
    <a:lvl3pPr marL="914400" algn="ctr" rtl="0" fontAlgn="base">
      <a:spcBef>
        <a:spcPct val="0"/>
      </a:spcBef>
      <a:spcAft>
        <a:spcPct val="0"/>
      </a:spcAft>
      <a:defRPr sz="3000" kern="1200">
        <a:solidFill>
          <a:schemeClr val="tx2"/>
        </a:solidFill>
        <a:latin typeface="Arial" charset="0"/>
        <a:ea typeface="+mn-ea"/>
        <a:cs typeface="+mn-cs"/>
      </a:defRPr>
    </a:lvl3pPr>
    <a:lvl4pPr marL="1371600" algn="ctr" rtl="0" fontAlgn="base">
      <a:spcBef>
        <a:spcPct val="0"/>
      </a:spcBef>
      <a:spcAft>
        <a:spcPct val="0"/>
      </a:spcAft>
      <a:defRPr sz="3000" kern="1200">
        <a:solidFill>
          <a:schemeClr val="tx2"/>
        </a:solidFill>
        <a:latin typeface="Arial" charset="0"/>
        <a:ea typeface="+mn-ea"/>
        <a:cs typeface="+mn-cs"/>
      </a:defRPr>
    </a:lvl4pPr>
    <a:lvl5pPr marL="1828800" algn="ctr" rtl="0" fontAlgn="base">
      <a:spcBef>
        <a:spcPct val="0"/>
      </a:spcBef>
      <a:spcAft>
        <a:spcPct val="0"/>
      </a:spcAft>
      <a:defRPr sz="3000" kern="1200">
        <a:solidFill>
          <a:schemeClr val="tx2"/>
        </a:solidFill>
        <a:latin typeface="Arial" charset="0"/>
        <a:ea typeface="+mn-ea"/>
        <a:cs typeface="+mn-cs"/>
      </a:defRPr>
    </a:lvl5pPr>
    <a:lvl6pPr marL="2286000" algn="l" defTabSz="914400" rtl="0" eaLnBrk="1" latinLnBrk="0" hangingPunct="1">
      <a:defRPr sz="3000" kern="1200">
        <a:solidFill>
          <a:schemeClr val="tx2"/>
        </a:solidFill>
        <a:latin typeface="Arial" charset="0"/>
        <a:ea typeface="+mn-ea"/>
        <a:cs typeface="+mn-cs"/>
      </a:defRPr>
    </a:lvl6pPr>
    <a:lvl7pPr marL="2743200" algn="l" defTabSz="914400" rtl="0" eaLnBrk="1" latinLnBrk="0" hangingPunct="1">
      <a:defRPr sz="3000" kern="1200">
        <a:solidFill>
          <a:schemeClr val="tx2"/>
        </a:solidFill>
        <a:latin typeface="Arial" charset="0"/>
        <a:ea typeface="+mn-ea"/>
        <a:cs typeface="+mn-cs"/>
      </a:defRPr>
    </a:lvl7pPr>
    <a:lvl8pPr marL="3200400" algn="l" defTabSz="914400" rtl="0" eaLnBrk="1" latinLnBrk="0" hangingPunct="1">
      <a:defRPr sz="3000" kern="1200">
        <a:solidFill>
          <a:schemeClr val="tx2"/>
        </a:solidFill>
        <a:latin typeface="Arial" charset="0"/>
        <a:ea typeface="+mn-ea"/>
        <a:cs typeface="+mn-cs"/>
      </a:defRPr>
    </a:lvl8pPr>
    <a:lvl9pPr marL="3657600" algn="l" defTabSz="914400" rtl="0" eaLnBrk="1" latinLnBrk="0" hangingPunct="1">
      <a:defRPr sz="3000"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ld, Nancy Hunt" initials="RNH" lastIdx="11" clrIdx="0">
    <p:extLst>
      <p:ext uri="{19B8F6BF-5375-455C-9EA6-DF929625EA0E}">
        <p15:presenceInfo xmlns:p15="http://schemas.microsoft.com/office/powerpoint/2012/main" userId="S-1-5-21-1840259261-538122484-1236795852-118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336699"/>
    <a:srgbClr val="660066"/>
    <a:srgbClr val="FF0000"/>
    <a:srgbClr val="FF00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267" autoAdjust="0"/>
    <p:restoredTop sz="80826" autoAdjust="0"/>
  </p:normalViewPr>
  <p:slideViewPr>
    <p:cSldViewPr>
      <p:cViewPr varScale="1">
        <p:scale>
          <a:sx n="73" d="100"/>
          <a:sy n="73" d="100"/>
        </p:scale>
        <p:origin x="166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48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tableStyles" Target="tableStyles.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customXml" Target="../customXml/item1.xml"/><Relationship Id="rId6" Type="http://schemas.openxmlformats.org/officeDocument/2006/relationships/slide" Target="slides/slide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6-07T14:18:35.466" idx="2">
    <p:pos x="6544" y="1912"/>
    <p:text>update attribution</p:text>
    <p:extLst>
      <p:ext uri="{C676402C-5697-4E1C-873F-D02D1690AC5C}">
        <p15:threadingInfo xmlns:p15="http://schemas.microsoft.com/office/powerpoint/2012/main" timeZoneBias="300"/>
      </p:ext>
    </p:extLst>
  </p:cm>
  <p:cm authorId="1" dt="2017-06-07T14:20:53.902" idx="3">
    <p:pos x="6482" y="1463"/>
    <p:text>Update design and font for easier readability ?  Probably don't need speaker notes?  Some may be better incorporaed into slides so slides are self explanatory.  And sometimes the speaker notes seem learer than the current slide.</p:text>
    <p:extLst>
      <p:ext uri="{C676402C-5697-4E1C-873F-D02D1690AC5C}">
        <p15:threadingInfo xmlns:p15="http://schemas.microsoft.com/office/powerpoint/2012/main" timeZoneBias="30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7-06-07T14:32:25.411" idx="9">
    <p:pos x="6502" y="836"/>
    <p:text>check list against most reecent MCR Manual</p:text>
    <p:extLst>
      <p:ext uri="{C676402C-5697-4E1C-873F-D02D1690AC5C}">
        <p15:threadingInfo xmlns:p15="http://schemas.microsoft.com/office/powerpoint/2012/main" timeZoneBias="30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7-06-07T14:35:26.367" idx="10">
    <p:pos x="6354" y="563"/>
    <p:text>font is especially bad on this slide</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6-07T14:18:35.466" idx="2">
    <p:pos x="6544" y="1912"/>
    <p:text>update attribution</p:text>
    <p:extLst>
      <p:ext uri="{C676402C-5697-4E1C-873F-D02D1690AC5C}">
        <p15:threadingInfo xmlns:p15="http://schemas.microsoft.com/office/powerpoint/2012/main" timeZoneBias="300"/>
      </p:ext>
    </p:extLst>
  </p:cm>
  <p:cm authorId="1" dt="2017-06-07T14:20:53.902" idx="3">
    <p:pos x="6482" y="1463"/>
    <p:text>Update design and font for easier readability ?  Probably don't need speaker notes?  Some may be better incorporaed into slides so slides are self explanatory.  And sometimes the speaker notes seem learer than the current slide.</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7-06-07T14:18:35.466" idx="2">
    <p:pos x="6544" y="1912"/>
    <p:text>update attribution</p:text>
    <p:extLst>
      <p:ext uri="{C676402C-5697-4E1C-873F-D02D1690AC5C}">
        <p15:threadingInfo xmlns:p15="http://schemas.microsoft.com/office/powerpoint/2012/main" timeZoneBias="300"/>
      </p:ext>
    </p:extLst>
  </p:cm>
  <p:cm authorId="1" dt="2017-06-07T14:20:53.902" idx="3">
    <p:pos x="6482" y="1463"/>
    <p:text>Update design and font for easier readability ?  Probably don't need speaker notes?  Some may be better incorporaed into slides so slides are self explanatory.  And sometimes the speaker notes seem learer than the current slide.</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7-06-07T14:27:13.396" idx="5">
    <p:pos x="6672" y="2423"/>
    <p:text>I did search for ICD-9 and replaces with ICD-10</p:text>
    <p:extLst>
      <p:ext uri="{C676402C-5697-4E1C-873F-D02D1690AC5C}">
        <p15:threadingInfo xmlns:p15="http://schemas.microsoft.com/office/powerpoint/2012/main" timeZoneBias="300"/>
      </p:ext>
    </p:extLst>
  </p:cm>
  <p:cm authorId="1" dt="2017-06-07T14:28:23.701" idx="6">
    <p:pos x="6642" y="2951"/>
    <p:text>check link</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7-06-07T14:29:46.712" idx="7">
    <p:pos x="6389" y="2542"/>
    <p:text>Most recent MCR manual has current info on cervix</p:text>
    <p:extLst>
      <p:ext uri="{C676402C-5697-4E1C-873F-D02D1690AC5C}">
        <p15:threadingInfo xmlns:p15="http://schemas.microsoft.com/office/powerpoint/2012/main" timeZoneBias="3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defRPr>
            </a:lvl1pPr>
          </a:lstStyle>
          <a:p>
            <a:endParaRPr lang="en-US"/>
          </a:p>
        </p:txBody>
      </p:sp>
      <p:sp>
        <p:nvSpPr>
          <p:cNvPr id="139267"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en-US"/>
          </a:p>
        </p:txBody>
      </p:sp>
      <p:sp>
        <p:nvSpPr>
          <p:cNvPr id="139268"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defRPr>
            </a:lvl1pPr>
          </a:lstStyle>
          <a:p>
            <a:endParaRPr lang="en-US"/>
          </a:p>
        </p:txBody>
      </p:sp>
      <p:sp>
        <p:nvSpPr>
          <p:cNvPr id="139269"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0284858C-26CF-4F17-A970-62ABA811BC7C}" type="slidenum">
              <a:rPr lang="en-US"/>
              <a:pPr/>
              <a:t>‹#›</a:t>
            </a:fld>
            <a:endParaRPr lang="en-US"/>
          </a:p>
        </p:txBody>
      </p:sp>
    </p:spTree>
    <p:extLst>
      <p:ext uri="{BB962C8B-B14F-4D97-AF65-F5344CB8AC3E}">
        <p14:creationId xmlns:p14="http://schemas.microsoft.com/office/powerpoint/2010/main" val="4216435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defRPr>
            </a:lvl1pPr>
          </a:lstStyle>
          <a:p>
            <a:endParaRPr lang="en-US"/>
          </a:p>
        </p:txBody>
      </p:sp>
      <p:sp>
        <p:nvSpPr>
          <p:cNvPr id="116739" name="Rectangle 3"/>
          <p:cNvSpPr>
            <a:spLocks noGrp="1" noChangeArrowheads="1"/>
          </p:cNvSpPr>
          <p:nvPr>
            <p:ph type="dt" idx="1"/>
          </p:nvPr>
        </p:nvSpPr>
        <p:spPr bwMode="auto">
          <a:xfrm>
            <a:off x="3884613"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en-US"/>
          </a:p>
        </p:txBody>
      </p:sp>
      <p:sp>
        <p:nvSpPr>
          <p:cNvPr id="116740" name="Rectangle 4"/>
          <p:cNvSpPr>
            <a:spLocks noGrp="1" noRot="1" noChangeAspect="1" noChangeArrowheads="1" noTextEdit="1"/>
          </p:cNvSpPr>
          <p:nvPr>
            <p:ph type="sldImg" idx="2"/>
          </p:nvPr>
        </p:nvSpPr>
        <p:spPr bwMode="auto">
          <a:xfrm>
            <a:off x="1104900" y="698500"/>
            <a:ext cx="4648200" cy="3486150"/>
          </a:xfrm>
          <a:prstGeom prst="rect">
            <a:avLst/>
          </a:prstGeom>
          <a:noFill/>
          <a:ln w="9525">
            <a:solidFill>
              <a:srgbClr val="000000"/>
            </a:solidFill>
            <a:miter lim="800000"/>
            <a:headEnd/>
            <a:tailEnd/>
          </a:ln>
          <a:effectLst/>
        </p:spPr>
      </p:sp>
      <p:sp>
        <p:nvSpPr>
          <p:cNvPr id="116741" name="Rectangle 5"/>
          <p:cNvSpPr>
            <a:spLocks noGrp="1" noChangeArrowheads="1"/>
          </p:cNvSpPr>
          <p:nvPr>
            <p:ph type="body" sz="quarter" idx="3"/>
          </p:nvPr>
        </p:nvSpPr>
        <p:spPr bwMode="auto">
          <a:xfrm>
            <a:off x="685800" y="4416425"/>
            <a:ext cx="5486400" cy="4181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6742" name="Rectangle 6"/>
          <p:cNvSpPr>
            <a:spLocks noGrp="1" noChangeArrowheads="1"/>
          </p:cNvSpPr>
          <p:nvPr>
            <p:ph type="ftr" sz="quarter" idx="4"/>
          </p:nvPr>
        </p:nvSpPr>
        <p:spPr bwMode="auto">
          <a:xfrm>
            <a:off x="0" y="8831263"/>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defRPr>
            </a:lvl1pPr>
          </a:lstStyle>
          <a:p>
            <a:endParaRPr lang="en-US"/>
          </a:p>
        </p:txBody>
      </p:sp>
      <p:sp>
        <p:nvSpPr>
          <p:cNvPr id="116743" name="Rectangle 7"/>
          <p:cNvSpPr>
            <a:spLocks noGrp="1" noChangeArrowheads="1"/>
          </p:cNvSpPr>
          <p:nvPr>
            <p:ph type="sldNum" sz="quarter" idx="5"/>
          </p:nvPr>
        </p:nvSpPr>
        <p:spPr bwMode="auto">
          <a:xfrm>
            <a:off x="3884613" y="8831263"/>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93A3637-544B-42A8-9DAE-9831206B7F4C}" type="slidenum">
              <a:rPr lang="en-US"/>
              <a:pPr/>
              <a:t>‹#›</a:t>
            </a:fld>
            <a:endParaRPr lang="en-US"/>
          </a:p>
        </p:txBody>
      </p:sp>
    </p:spTree>
    <p:extLst>
      <p:ext uri="{BB962C8B-B14F-4D97-AF65-F5344CB8AC3E}">
        <p14:creationId xmlns:p14="http://schemas.microsoft.com/office/powerpoint/2010/main" val="26767117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a:t>
            </a:fld>
            <a:endParaRPr lang="en-US"/>
          </a:p>
        </p:txBody>
      </p:sp>
    </p:spTree>
    <p:extLst>
      <p:ext uri="{BB962C8B-B14F-4D97-AF65-F5344CB8AC3E}">
        <p14:creationId xmlns:p14="http://schemas.microsoft.com/office/powerpoint/2010/main" val="4021331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buFontTx/>
              <a:buNone/>
            </a:pPr>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10</a:t>
            </a:fld>
            <a:endParaRPr lang="en-US"/>
          </a:p>
        </p:txBody>
      </p:sp>
    </p:spTree>
    <p:extLst>
      <p:ext uri="{BB962C8B-B14F-4D97-AF65-F5344CB8AC3E}">
        <p14:creationId xmlns:p14="http://schemas.microsoft.com/office/powerpoint/2010/main" val="429880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B543B-85C5-460C-93F0-4C6D3A5CA7E5}" type="slidenum">
              <a:rPr lang="en-US"/>
              <a:pPr/>
              <a:t>11</a:t>
            </a:fld>
            <a:endParaRPr lang="en-US"/>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196168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12</a:t>
            </a:fld>
            <a:endParaRPr lang="en-US"/>
          </a:p>
        </p:txBody>
      </p:sp>
    </p:spTree>
    <p:extLst>
      <p:ext uri="{BB962C8B-B14F-4D97-AF65-F5344CB8AC3E}">
        <p14:creationId xmlns:p14="http://schemas.microsoft.com/office/powerpoint/2010/main" val="1386559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13</a:t>
            </a:fld>
            <a:endParaRPr lang="en-US"/>
          </a:p>
        </p:txBody>
      </p:sp>
    </p:spTree>
    <p:extLst>
      <p:ext uri="{BB962C8B-B14F-4D97-AF65-F5344CB8AC3E}">
        <p14:creationId xmlns:p14="http://schemas.microsoft.com/office/powerpoint/2010/main" val="3338315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14</a:t>
            </a:fld>
            <a:endParaRPr lang="en-US"/>
          </a:p>
        </p:txBody>
      </p:sp>
    </p:spTree>
    <p:extLst>
      <p:ext uri="{BB962C8B-B14F-4D97-AF65-F5344CB8AC3E}">
        <p14:creationId xmlns:p14="http://schemas.microsoft.com/office/powerpoint/2010/main" val="1999972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15</a:t>
            </a:fld>
            <a:endParaRPr lang="en-US"/>
          </a:p>
        </p:txBody>
      </p:sp>
    </p:spTree>
    <p:extLst>
      <p:ext uri="{BB962C8B-B14F-4D97-AF65-F5344CB8AC3E}">
        <p14:creationId xmlns:p14="http://schemas.microsoft.com/office/powerpoint/2010/main" val="295591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16</a:t>
            </a:fld>
            <a:endParaRPr lang="en-US"/>
          </a:p>
        </p:txBody>
      </p:sp>
    </p:spTree>
    <p:extLst>
      <p:ext uri="{BB962C8B-B14F-4D97-AF65-F5344CB8AC3E}">
        <p14:creationId xmlns:p14="http://schemas.microsoft.com/office/powerpoint/2010/main" val="621498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17</a:t>
            </a:fld>
            <a:endParaRPr lang="en-US"/>
          </a:p>
        </p:txBody>
      </p:sp>
    </p:spTree>
    <p:extLst>
      <p:ext uri="{BB962C8B-B14F-4D97-AF65-F5344CB8AC3E}">
        <p14:creationId xmlns:p14="http://schemas.microsoft.com/office/powerpoint/2010/main" val="3304955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18</a:t>
            </a:fld>
            <a:endParaRPr lang="en-US"/>
          </a:p>
        </p:txBody>
      </p:sp>
    </p:spTree>
    <p:extLst>
      <p:ext uri="{BB962C8B-B14F-4D97-AF65-F5344CB8AC3E}">
        <p14:creationId xmlns:p14="http://schemas.microsoft.com/office/powerpoint/2010/main" val="20296343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19</a:t>
            </a:fld>
            <a:endParaRPr lang="en-US"/>
          </a:p>
        </p:txBody>
      </p:sp>
    </p:spTree>
    <p:extLst>
      <p:ext uri="{BB962C8B-B14F-4D97-AF65-F5344CB8AC3E}">
        <p14:creationId xmlns:p14="http://schemas.microsoft.com/office/powerpoint/2010/main" val="2723800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a:t>
            </a:fld>
            <a:endParaRPr lang="en-US"/>
          </a:p>
        </p:txBody>
      </p:sp>
    </p:spTree>
    <p:extLst>
      <p:ext uri="{BB962C8B-B14F-4D97-AF65-F5344CB8AC3E}">
        <p14:creationId xmlns:p14="http://schemas.microsoft.com/office/powerpoint/2010/main" val="40636811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20</a:t>
            </a:fld>
            <a:endParaRPr lang="en-US"/>
          </a:p>
        </p:txBody>
      </p:sp>
    </p:spTree>
    <p:extLst>
      <p:ext uri="{BB962C8B-B14F-4D97-AF65-F5344CB8AC3E}">
        <p14:creationId xmlns:p14="http://schemas.microsoft.com/office/powerpoint/2010/main" val="3025337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21</a:t>
            </a:fld>
            <a:endParaRPr lang="en-US"/>
          </a:p>
        </p:txBody>
      </p:sp>
    </p:spTree>
    <p:extLst>
      <p:ext uri="{BB962C8B-B14F-4D97-AF65-F5344CB8AC3E}">
        <p14:creationId xmlns:p14="http://schemas.microsoft.com/office/powerpoint/2010/main" val="1954314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22</a:t>
            </a:fld>
            <a:endParaRPr lang="en-US"/>
          </a:p>
        </p:txBody>
      </p:sp>
    </p:spTree>
    <p:extLst>
      <p:ext uri="{BB962C8B-B14F-4D97-AF65-F5344CB8AC3E}">
        <p14:creationId xmlns:p14="http://schemas.microsoft.com/office/powerpoint/2010/main" val="6728916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23</a:t>
            </a:fld>
            <a:endParaRPr lang="en-US"/>
          </a:p>
        </p:txBody>
      </p:sp>
    </p:spTree>
    <p:extLst>
      <p:ext uri="{BB962C8B-B14F-4D97-AF65-F5344CB8AC3E}">
        <p14:creationId xmlns:p14="http://schemas.microsoft.com/office/powerpoint/2010/main" val="873523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818DFF-97AF-4620-8BD1-B84DC10B711C}" type="slidenum">
              <a:rPr lang="en-US"/>
              <a:pPr/>
              <a:t>24</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sz="400" dirty="0"/>
          </a:p>
        </p:txBody>
      </p:sp>
    </p:spTree>
    <p:extLst>
      <p:ext uri="{BB962C8B-B14F-4D97-AF65-F5344CB8AC3E}">
        <p14:creationId xmlns:p14="http://schemas.microsoft.com/office/powerpoint/2010/main" val="3572817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818DFF-97AF-4620-8BD1-B84DC10B711C}" type="slidenum">
              <a:rPr lang="en-US"/>
              <a:pPr/>
              <a:t>25</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sz="400" dirty="0"/>
          </a:p>
        </p:txBody>
      </p:sp>
    </p:spTree>
    <p:extLst>
      <p:ext uri="{BB962C8B-B14F-4D97-AF65-F5344CB8AC3E}">
        <p14:creationId xmlns:p14="http://schemas.microsoft.com/office/powerpoint/2010/main" val="4755038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26</a:t>
            </a:fld>
            <a:endParaRPr lang="en-US"/>
          </a:p>
        </p:txBody>
      </p:sp>
    </p:spTree>
    <p:extLst>
      <p:ext uri="{BB962C8B-B14F-4D97-AF65-F5344CB8AC3E}">
        <p14:creationId xmlns:p14="http://schemas.microsoft.com/office/powerpoint/2010/main" val="3553390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27</a:t>
            </a:fld>
            <a:endParaRPr lang="en-US"/>
          </a:p>
        </p:txBody>
      </p:sp>
    </p:spTree>
    <p:extLst>
      <p:ext uri="{BB962C8B-B14F-4D97-AF65-F5344CB8AC3E}">
        <p14:creationId xmlns:p14="http://schemas.microsoft.com/office/powerpoint/2010/main" val="27299621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pPr>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28</a:t>
            </a:fld>
            <a:endParaRPr lang="en-US"/>
          </a:p>
        </p:txBody>
      </p:sp>
    </p:spTree>
    <p:extLst>
      <p:ext uri="{BB962C8B-B14F-4D97-AF65-F5344CB8AC3E}">
        <p14:creationId xmlns:p14="http://schemas.microsoft.com/office/powerpoint/2010/main" val="6288131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29</a:t>
            </a:fld>
            <a:endParaRPr lang="en-US"/>
          </a:p>
        </p:txBody>
      </p:sp>
    </p:spTree>
    <p:extLst>
      <p:ext uri="{BB962C8B-B14F-4D97-AF65-F5344CB8AC3E}">
        <p14:creationId xmlns:p14="http://schemas.microsoft.com/office/powerpoint/2010/main" val="3443579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a:t>
            </a:fld>
            <a:endParaRPr lang="en-US"/>
          </a:p>
        </p:txBody>
      </p:sp>
    </p:spTree>
    <p:extLst>
      <p:ext uri="{BB962C8B-B14F-4D97-AF65-F5344CB8AC3E}">
        <p14:creationId xmlns:p14="http://schemas.microsoft.com/office/powerpoint/2010/main" val="10278486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30</a:t>
            </a:fld>
            <a:endParaRPr lang="en-US"/>
          </a:p>
        </p:txBody>
      </p:sp>
    </p:spTree>
    <p:extLst>
      <p:ext uri="{BB962C8B-B14F-4D97-AF65-F5344CB8AC3E}">
        <p14:creationId xmlns:p14="http://schemas.microsoft.com/office/powerpoint/2010/main" val="36708245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31</a:t>
            </a:fld>
            <a:endParaRPr lang="en-US"/>
          </a:p>
        </p:txBody>
      </p:sp>
    </p:spTree>
    <p:extLst>
      <p:ext uri="{BB962C8B-B14F-4D97-AF65-F5344CB8AC3E}">
        <p14:creationId xmlns:p14="http://schemas.microsoft.com/office/powerpoint/2010/main" val="19150976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32</a:t>
            </a:fld>
            <a:endParaRPr lang="en-US"/>
          </a:p>
        </p:txBody>
      </p:sp>
    </p:spTree>
    <p:extLst>
      <p:ext uri="{BB962C8B-B14F-4D97-AF65-F5344CB8AC3E}">
        <p14:creationId xmlns:p14="http://schemas.microsoft.com/office/powerpoint/2010/main" val="34622397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33</a:t>
            </a:fld>
            <a:endParaRPr lang="en-US"/>
          </a:p>
        </p:txBody>
      </p:sp>
    </p:spTree>
    <p:extLst>
      <p:ext uri="{BB962C8B-B14F-4D97-AF65-F5344CB8AC3E}">
        <p14:creationId xmlns:p14="http://schemas.microsoft.com/office/powerpoint/2010/main" val="26039680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34</a:t>
            </a:fld>
            <a:endParaRPr lang="en-US"/>
          </a:p>
        </p:txBody>
      </p:sp>
    </p:spTree>
    <p:extLst>
      <p:ext uri="{BB962C8B-B14F-4D97-AF65-F5344CB8AC3E}">
        <p14:creationId xmlns:p14="http://schemas.microsoft.com/office/powerpoint/2010/main" val="38338554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35</a:t>
            </a:fld>
            <a:endParaRPr lang="en-US"/>
          </a:p>
        </p:txBody>
      </p:sp>
    </p:spTree>
    <p:extLst>
      <p:ext uri="{BB962C8B-B14F-4D97-AF65-F5344CB8AC3E}">
        <p14:creationId xmlns:p14="http://schemas.microsoft.com/office/powerpoint/2010/main" val="41905219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36</a:t>
            </a:fld>
            <a:endParaRPr lang="en-US"/>
          </a:p>
        </p:txBody>
      </p:sp>
    </p:spTree>
    <p:extLst>
      <p:ext uri="{BB962C8B-B14F-4D97-AF65-F5344CB8AC3E}">
        <p14:creationId xmlns:p14="http://schemas.microsoft.com/office/powerpoint/2010/main" val="34759102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37</a:t>
            </a:fld>
            <a:endParaRPr lang="en-US"/>
          </a:p>
        </p:txBody>
      </p:sp>
    </p:spTree>
    <p:extLst>
      <p:ext uri="{BB962C8B-B14F-4D97-AF65-F5344CB8AC3E}">
        <p14:creationId xmlns:p14="http://schemas.microsoft.com/office/powerpoint/2010/main" val="4232114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38</a:t>
            </a:fld>
            <a:endParaRPr lang="en-US"/>
          </a:p>
        </p:txBody>
      </p:sp>
    </p:spTree>
    <p:extLst>
      <p:ext uri="{BB962C8B-B14F-4D97-AF65-F5344CB8AC3E}">
        <p14:creationId xmlns:p14="http://schemas.microsoft.com/office/powerpoint/2010/main" val="874718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39</a:t>
            </a:fld>
            <a:endParaRPr lang="en-US"/>
          </a:p>
        </p:txBody>
      </p:sp>
    </p:spTree>
    <p:extLst>
      <p:ext uri="{BB962C8B-B14F-4D97-AF65-F5344CB8AC3E}">
        <p14:creationId xmlns:p14="http://schemas.microsoft.com/office/powerpoint/2010/main" val="2247840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4</a:t>
            </a:fld>
            <a:endParaRPr lang="en-US"/>
          </a:p>
        </p:txBody>
      </p:sp>
    </p:spTree>
    <p:extLst>
      <p:ext uri="{BB962C8B-B14F-4D97-AF65-F5344CB8AC3E}">
        <p14:creationId xmlns:p14="http://schemas.microsoft.com/office/powerpoint/2010/main" val="38666872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40</a:t>
            </a:fld>
            <a:endParaRPr lang="en-US"/>
          </a:p>
        </p:txBody>
      </p:sp>
    </p:spTree>
    <p:extLst>
      <p:ext uri="{BB962C8B-B14F-4D97-AF65-F5344CB8AC3E}">
        <p14:creationId xmlns:p14="http://schemas.microsoft.com/office/powerpoint/2010/main" val="4586625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41</a:t>
            </a:fld>
            <a:endParaRPr lang="en-US"/>
          </a:p>
        </p:txBody>
      </p:sp>
    </p:spTree>
    <p:extLst>
      <p:ext uri="{BB962C8B-B14F-4D97-AF65-F5344CB8AC3E}">
        <p14:creationId xmlns:p14="http://schemas.microsoft.com/office/powerpoint/2010/main" val="2585951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5</a:t>
            </a:fld>
            <a:endParaRPr lang="en-US"/>
          </a:p>
        </p:txBody>
      </p:sp>
    </p:spTree>
    <p:extLst>
      <p:ext uri="{BB962C8B-B14F-4D97-AF65-F5344CB8AC3E}">
        <p14:creationId xmlns:p14="http://schemas.microsoft.com/office/powerpoint/2010/main" val="3673595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6</a:t>
            </a:fld>
            <a:endParaRPr lang="en-US"/>
          </a:p>
        </p:txBody>
      </p:sp>
    </p:spTree>
    <p:extLst>
      <p:ext uri="{BB962C8B-B14F-4D97-AF65-F5344CB8AC3E}">
        <p14:creationId xmlns:p14="http://schemas.microsoft.com/office/powerpoint/2010/main" val="2752371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7</a:t>
            </a:fld>
            <a:endParaRPr lang="en-US"/>
          </a:p>
        </p:txBody>
      </p:sp>
    </p:spTree>
    <p:extLst>
      <p:ext uri="{BB962C8B-B14F-4D97-AF65-F5344CB8AC3E}">
        <p14:creationId xmlns:p14="http://schemas.microsoft.com/office/powerpoint/2010/main" val="4232019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8</a:t>
            </a:fld>
            <a:endParaRPr lang="en-US"/>
          </a:p>
        </p:txBody>
      </p:sp>
    </p:spTree>
    <p:extLst>
      <p:ext uri="{BB962C8B-B14F-4D97-AF65-F5344CB8AC3E}">
        <p14:creationId xmlns:p14="http://schemas.microsoft.com/office/powerpoint/2010/main" val="3530915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9</a:t>
            </a:fld>
            <a:endParaRPr lang="en-US"/>
          </a:p>
        </p:txBody>
      </p:sp>
    </p:spTree>
    <p:extLst>
      <p:ext uri="{BB962C8B-B14F-4D97-AF65-F5344CB8AC3E}">
        <p14:creationId xmlns:p14="http://schemas.microsoft.com/office/powerpoint/2010/main" val="369929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46404" y="758952"/>
            <a:ext cx="7063740" cy="4041648"/>
          </a:xfrm>
        </p:spPr>
        <p:txBody>
          <a:bodyPr anchor="b">
            <a:normAutofit/>
          </a:bodyPr>
          <a:lstStyle>
            <a:lvl1pPr algn="l">
              <a:lnSpc>
                <a:spcPct val="85000"/>
              </a:lnSpc>
              <a:defRPr sz="66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946404" y="4800600"/>
            <a:ext cx="7063740" cy="1691640"/>
          </a:xfrm>
        </p:spPr>
        <p:txBody>
          <a:bodyPr>
            <a:normAutofit/>
          </a:bodyPr>
          <a:lstStyle>
            <a:lvl1pPr marL="0" indent="0" algn="l">
              <a:buNone/>
              <a:defRPr sz="2000" baseline="0">
                <a:solidFill>
                  <a:schemeClr val="tx1">
                    <a:lumMod val="8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lvl1pPr>
              <a:defRPr>
                <a:solidFill>
                  <a:schemeClr val="bg2">
                    <a:lumMod val="20000"/>
                    <a:lumOff val="80000"/>
                  </a:schemeClr>
                </a:solidFill>
              </a:defRPr>
            </a:lvl1pPr>
          </a:lstStyle>
          <a:p>
            <a:endParaRPr lang="en-US"/>
          </a:p>
        </p:txBody>
      </p:sp>
      <p:sp>
        <p:nvSpPr>
          <p:cNvPr id="9" name="Footer Placeholder 8"/>
          <p:cNvSpPr>
            <a:spLocks noGrp="1"/>
          </p:cNvSpPr>
          <p:nvPr>
            <p:ph type="ftr" sz="quarter" idx="11"/>
          </p:nvPr>
        </p:nvSpPr>
        <p:spPr/>
        <p:txBody>
          <a:bodyPr/>
          <a:lstStyle>
            <a:lvl1pPr>
              <a:defRPr>
                <a:solidFill>
                  <a:schemeClr val="bg2">
                    <a:lumMod val="20000"/>
                    <a:lumOff val="80000"/>
                  </a:schemeClr>
                </a:solidFill>
              </a:defRPr>
            </a:lvl1pPr>
          </a:lstStyle>
          <a:p>
            <a:endParaRPr lang="en-US"/>
          </a:p>
        </p:txBody>
      </p:sp>
      <p:sp>
        <p:nvSpPr>
          <p:cNvPr id="10" name="Slide Number Placeholder 9"/>
          <p:cNvSpPr>
            <a:spLocks noGrp="1"/>
          </p:cNvSpPr>
          <p:nvPr>
            <p:ph type="sldNum" sz="quarter" idx="12"/>
          </p:nvPr>
        </p:nvSpPr>
        <p:spPr/>
        <p:txBody>
          <a:bodyPr/>
          <a:lstStyle>
            <a:lvl1pPr>
              <a:defRPr>
                <a:solidFill>
                  <a:schemeClr val="bg2">
                    <a:lumMod val="60000"/>
                    <a:lumOff val="40000"/>
                  </a:schemeClr>
                </a:solidFill>
              </a:defRPr>
            </a:lvl1pPr>
          </a:lstStyle>
          <a:p>
            <a:fld id="{A59CC058-11CA-4B6F-B413-16B1D8C4EDA3}" type="slidenum">
              <a:rPr lang="en-US" smtClean="0"/>
              <a:pPr/>
              <a:t>‹#›</a:t>
            </a:fld>
            <a:endParaRPr lang="en-US"/>
          </a:p>
        </p:txBody>
      </p:sp>
    </p:spTree>
    <p:extLst>
      <p:ext uri="{BB962C8B-B14F-4D97-AF65-F5344CB8AC3E}">
        <p14:creationId xmlns:p14="http://schemas.microsoft.com/office/powerpoint/2010/main" val="23489237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E75A35-B997-4E88-9757-CB3A40CB362B}" type="slidenum">
              <a:rPr lang="en-US" smtClean="0"/>
              <a:pPr/>
              <a:t>‹#›</a:t>
            </a:fld>
            <a:endParaRPr lang="en-US"/>
          </a:p>
        </p:txBody>
      </p:sp>
    </p:spTree>
    <p:extLst>
      <p:ext uri="{BB962C8B-B14F-4D97-AF65-F5344CB8AC3E}">
        <p14:creationId xmlns:p14="http://schemas.microsoft.com/office/powerpoint/2010/main" val="245666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6525" y="381000"/>
            <a:ext cx="1857375"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1500" y="381000"/>
            <a:ext cx="5800725"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818AC-D160-4300-95D8-AF3BA00D3795}" type="slidenum">
              <a:rPr lang="en-US" smtClean="0"/>
              <a:pPr/>
              <a:t>‹#›</a:t>
            </a:fld>
            <a:endParaRPr lang="en-US"/>
          </a:p>
        </p:txBody>
      </p:sp>
    </p:spTree>
    <p:extLst>
      <p:ext uri="{BB962C8B-B14F-4D97-AF65-F5344CB8AC3E}">
        <p14:creationId xmlns:p14="http://schemas.microsoft.com/office/powerpoint/2010/main" val="324835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33B07-1EE9-4B32-9460-637A3D3F4E78}" type="slidenum">
              <a:rPr lang="en-US" smtClean="0"/>
              <a:pPr/>
              <a:t>‹#›</a:t>
            </a:fld>
            <a:endParaRPr lang="en-US"/>
          </a:p>
        </p:txBody>
      </p:sp>
    </p:spTree>
    <p:extLst>
      <p:ext uri="{BB962C8B-B14F-4D97-AF65-F5344CB8AC3E}">
        <p14:creationId xmlns:p14="http://schemas.microsoft.com/office/powerpoint/2010/main" val="256927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6404" y="758952"/>
            <a:ext cx="7063740" cy="4041648"/>
          </a:xfrm>
        </p:spPr>
        <p:txBody>
          <a:bodyPr anchor="b">
            <a:normAutofit/>
          </a:bodyPr>
          <a:lstStyle>
            <a:lvl1pPr>
              <a:lnSpc>
                <a:spcPct val="85000"/>
              </a:lnSpc>
              <a:defRPr sz="6600" b="0"/>
            </a:lvl1pPr>
          </a:lstStyle>
          <a:p>
            <a:r>
              <a:rPr lang="en-US"/>
              <a:t>Click to edit Master title style</a:t>
            </a:r>
            <a:endParaRPr lang="en-US" dirty="0"/>
          </a:p>
        </p:txBody>
      </p:sp>
      <p:sp>
        <p:nvSpPr>
          <p:cNvPr id="3" name="Text Placeholder 2"/>
          <p:cNvSpPr>
            <a:spLocks noGrp="1"/>
          </p:cNvSpPr>
          <p:nvPr>
            <p:ph type="body" idx="1"/>
          </p:nvPr>
        </p:nvSpPr>
        <p:spPr>
          <a:xfrm>
            <a:off x="946404" y="4800600"/>
            <a:ext cx="7063740" cy="1691640"/>
          </a:xfrm>
        </p:spPr>
        <p:txBody>
          <a:bodyPr anchor="t">
            <a:normAutofit/>
          </a:bodyPr>
          <a:lstStyle>
            <a:lvl1pPr marL="0" indent="0">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EC912-3EBD-425D-8370-FA263252E342}" type="slidenum">
              <a:rPr lang="en-US" smtClean="0"/>
              <a:pPr/>
              <a:t>‹#›</a:t>
            </a:fld>
            <a:endParaRPr lang="en-US"/>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1005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6404"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4860"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4164A4-1A77-4E41-B502-D8BEF83153A5}" type="slidenum">
              <a:rPr lang="en-US" smtClean="0"/>
              <a:pPr/>
              <a:t>‹#›</a:t>
            </a:fld>
            <a:endParaRPr lang="en-US"/>
          </a:p>
        </p:txBody>
      </p:sp>
    </p:spTree>
    <p:extLst>
      <p:ext uri="{BB962C8B-B14F-4D97-AF65-F5344CB8AC3E}">
        <p14:creationId xmlns:p14="http://schemas.microsoft.com/office/powerpoint/2010/main" val="3280744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946404" y="1717185"/>
            <a:ext cx="3360420" cy="731520"/>
          </a:xfrm>
        </p:spPr>
        <p:txBody>
          <a:bodyPr anchor="b">
            <a:normAutofit/>
          </a:bodyPr>
          <a:lstStyle>
            <a:lvl1pPr marL="0" indent="0">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46404"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p:cNvSpPr>
            <a:spLocks noGrp="1"/>
          </p:cNvSpPr>
          <p:nvPr>
            <p:ph type="body" sz="quarter" idx="13"/>
          </p:nvPr>
        </p:nvSpPr>
        <p:spPr>
          <a:xfrm>
            <a:off x="4599432" y="1717185"/>
            <a:ext cx="3364992" cy="731520"/>
          </a:xfrm>
        </p:spPr>
        <p:txBody>
          <a:bodyPr anchor="b">
            <a:normAutofit/>
          </a:bodyPr>
          <a:lstStyle>
            <a:lvl1pPr marL="0" indent="0">
              <a:buFontTx/>
              <a:buNone/>
              <a:defRPr lang="en-US" sz="1800" b="0" kern="1200" spc="10" baseline="0" dirty="0">
                <a:solidFill>
                  <a:schemeClr val="tx2"/>
                </a:solidFill>
                <a:latin typeface="+mn-lt"/>
                <a:ea typeface="+mn-ea"/>
                <a:cs typeface="+mn-cs"/>
              </a:defRPr>
            </a:lvl1pPr>
          </a:lstStyle>
          <a:p>
            <a:pPr marL="0" lvl="0" indent="0" algn="l" defTabSz="914400" rtl="0" eaLnBrk="1" latinLnBrk="0" hangingPunct="1">
              <a:lnSpc>
                <a:spcPct val="95000"/>
              </a:lnSpc>
              <a:spcBef>
                <a:spcPts val="0"/>
              </a:spcBef>
              <a:spcAft>
                <a:spcPts val="200"/>
              </a:spcAft>
              <a:buClr>
                <a:schemeClr val="accent1"/>
              </a:buClr>
              <a:buSzPct val="80000"/>
              <a:buNone/>
            </a:pPr>
            <a:r>
              <a:rPr lang="en-US"/>
              <a:t>Click to edit Master text styles</a:t>
            </a:r>
          </a:p>
        </p:txBody>
      </p:sp>
      <p:sp>
        <p:nvSpPr>
          <p:cNvPr id="6" name="Content Placeholder 5"/>
          <p:cNvSpPr>
            <a:spLocks noGrp="1"/>
          </p:cNvSpPr>
          <p:nvPr>
            <p:ph sz="quarter" idx="4"/>
          </p:nvPr>
        </p:nvSpPr>
        <p:spPr>
          <a:xfrm>
            <a:off x="4594860"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9F0D85-8CBA-4618-9DE7-3148CF1107CA}" type="slidenum">
              <a:rPr lang="en-US" smtClean="0"/>
              <a:pPr/>
              <a:t>‹#›</a:t>
            </a:fld>
            <a:endParaRPr lang="en-US"/>
          </a:p>
        </p:txBody>
      </p:sp>
    </p:spTree>
    <p:extLst>
      <p:ext uri="{BB962C8B-B14F-4D97-AF65-F5344CB8AC3E}">
        <p14:creationId xmlns:p14="http://schemas.microsoft.com/office/powerpoint/2010/main" val="4277921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A959B3-A3AD-4A11-BF0E-602BD305FB37}" type="slidenum">
              <a:rPr lang="en-US" smtClean="0"/>
              <a:pPr/>
              <a:t>‹#›</a:t>
            </a:fld>
            <a:endParaRPr lang="en-US"/>
          </a:p>
        </p:txBody>
      </p:sp>
    </p:spTree>
    <p:extLst>
      <p:ext uri="{BB962C8B-B14F-4D97-AF65-F5344CB8AC3E}">
        <p14:creationId xmlns:p14="http://schemas.microsoft.com/office/powerpoint/2010/main" val="3400604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F27EDB-5FBC-4B04-A7AD-C7095E148190}" type="slidenum">
              <a:rPr lang="en-US" smtClean="0"/>
              <a:pPr/>
              <a:t>‹#›</a:t>
            </a:fld>
            <a:endParaRPr lang="en-US"/>
          </a:p>
        </p:txBody>
      </p:sp>
    </p:spTree>
    <p:extLst>
      <p:ext uri="{BB962C8B-B14F-4D97-AF65-F5344CB8AC3E}">
        <p14:creationId xmlns:p14="http://schemas.microsoft.com/office/powerpoint/2010/main" val="2997711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400300" cy="1600197"/>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3378200" y="685800"/>
            <a:ext cx="4559300" cy="5486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936" y="2099735"/>
            <a:ext cx="24003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4140C-2D25-4EC5-9FAF-B4E895F9ACE6}" type="slidenum">
              <a:rPr lang="en-US" smtClean="0"/>
              <a:pPr/>
              <a:t>‹#›</a:t>
            </a:fld>
            <a:endParaRPr lang="en-US"/>
          </a:p>
        </p:txBody>
      </p:sp>
    </p:spTree>
    <p:extLst>
      <p:ext uri="{BB962C8B-B14F-4D97-AF65-F5344CB8AC3E}">
        <p14:creationId xmlns:p14="http://schemas.microsoft.com/office/powerpoint/2010/main" val="150669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846963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5800" y="5257800"/>
            <a:ext cx="748665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846963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6108590"/>
            <a:ext cx="748665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F2EEA-927F-4149-BE24-EFD3E1BD35FE}" type="slidenum">
              <a:rPr lang="en-US" smtClean="0"/>
              <a:pPr/>
              <a:t>‹#›</a:t>
            </a:fld>
            <a:endParaRPr lang="en-US"/>
          </a:p>
        </p:txBody>
      </p:sp>
    </p:spTree>
    <p:extLst>
      <p:ext uri="{BB962C8B-B14F-4D97-AF65-F5344CB8AC3E}">
        <p14:creationId xmlns:p14="http://schemas.microsoft.com/office/powerpoint/2010/main" val="2239116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8418195" y="0"/>
            <a:ext cx="73152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46404" y="365760"/>
            <a:ext cx="726948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46404" y="1828801"/>
            <a:ext cx="644652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7831456" y="1044178"/>
            <a:ext cx="1904999" cy="273844"/>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endParaRPr lang="en-US"/>
          </a:p>
        </p:txBody>
      </p:sp>
      <p:sp>
        <p:nvSpPr>
          <p:cNvPr id="5" name="Footer Placeholder 4"/>
          <p:cNvSpPr>
            <a:spLocks noGrp="1"/>
          </p:cNvSpPr>
          <p:nvPr>
            <p:ph type="ftr" sz="quarter" idx="3"/>
          </p:nvPr>
        </p:nvSpPr>
        <p:spPr>
          <a:xfrm rot="16200000">
            <a:off x="6993255" y="4092178"/>
            <a:ext cx="3581400" cy="273844"/>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8441055" y="6172201"/>
            <a:ext cx="685800" cy="593725"/>
          </a:xfrm>
          <a:prstGeom prst="rect">
            <a:avLst/>
          </a:prstGeom>
        </p:spPr>
        <p:txBody>
          <a:bodyPr vert="horz" lIns="27432" tIns="45720" rIns="27432" bIns="45720" rtlCol="0" anchor="ctr">
            <a:normAutofit/>
          </a:bodyPr>
          <a:lstStyle>
            <a:lvl1pPr algn="ctr">
              <a:defRPr sz="3200">
                <a:solidFill>
                  <a:schemeClr val="tx2">
                    <a:lumMod val="60000"/>
                    <a:lumOff val="40000"/>
                  </a:schemeClr>
                </a:solidFill>
              </a:defRPr>
            </a:lvl1pPr>
          </a:lstStyle>
          <a:p>
            <a:fld id="{EFF498A0-3D20-439C-A693-94F349224B53}" type="slidenum">
              <a:rPr lang="en-US" smtClean="0"/>
              <a:pPr/>
              <a:t>‹#›</a:t>
            </a:fld>
            <a:endParaRPr lang="en-US"/>
          </a:p>
        </p:txBody>
      </p:sp>
    </p:spTree>
    <p:extLst>
      <p:ext uri="{BB962C8B-B14F-4D97-AF65-F5344CB8AC3E}">
        <p14:creationId xmlns:p14="http://schemas.microsoft.com/office/powerpoint/2010/main" val="177426092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0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9.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0.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cancerregistry.missouri.edu/"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9"/>
          <p:cNvSpPr>
            <a:spLocks noGrp="1" noChangeArrowheads="1"/>
          </p:cNvSpPr>
          <p:nvPr>
            <p:ph type="title"/>
          </p:nvPr>
        </p:nvSpPr>
        <p:spPr>
          <a:xfrm>
            <a:off x="457200" y="274637"/>
            <a:ext cx="7848600" cy="1510875"/>
          </a:xfrm>
          <a:solidFill>
            <a:srgbClr val="FFC000">
              <a:alpha val="45882"/>
            </a:srgbClr>
          </a:solidFill>
        </p:spPr>
        <p:txBody>
          <a:bodyPr>
            <a:normAutofit/>
          </a:bodyPr>
          <a:lstStyle/>
          <a:p>
            <a:r>
              <a:rPr lang="en-US" sz="4400" b="1" dirty="0" err="1">
                <a:latin typeface="Dotum" panose="020B0600000101010101" pitchFamily="34" charset="-127"/>
                <a:ea typeface="Dotum" panose="020B0600000101010101" pitchFamily="34" charset="-127"/>
              </a:rPr>
              <a:t>Casefinding</a:t>
            </a:r>
            <a:r>
              <a:rPr lang="en-US" sz="4400" b="1" dirty="0">
                <a:latin typeface="Dotum" panose="020B0600000101010101" pitchFamily="34" charset="-127"/>
                <a:ea typeface="Dotum" panose="020B0600000101010101" pitchFamily="34" charset="-127"/>
              </a:rPr>
              <a:t> Tips for </a:t>
            </a:r>
            <a:br>
              <a:rPr lang="en-US" sz="4400" b="1" dirty="0">
                <a:latin typeface="Dotum" panose="020B0600000101010101" pitchFamily="34" charset="-127"/>
                <a:ea typeface="Dotum" panose="020B0600000101010101" pitchFamily="34" charset="-127"/>
              </a:rPr>
            </a:br>
            <a:r>
              <a:rPr lang="en-US" sz="4400" b="1" dirty="0">
                <a:latin typeface="Dotum" panose="020B0600000101010101" pitchFamily="34" charset="-127"/>
                <a:ea typeface="Dotum" panose="020B0600000101010101" pitchFamily="34" charset="-127"/>
              </a:rPr>
              <a:t>Low-volume Facilities (LVFs)</a:t>
            </a:r>
          </a:p>
        </p:txBody>
      </p:sp>
      <p:sp>
        <p:nvSpPr>
          <p:cNvPr id="3082" name="Rectangle 10"/>
          <p:cNvSpPr>
            <a:spLocks noGrp="1" noChangeArrowheads="1"/>
          </p:cNvSpPr>
          <p:nvPr>
            <p:ph sz="half" idx="1"/>
          </p:nvPr>
        </p:nvSpPr>
        <p:spPr>
          <a:xfrm>
            <a:off x="457200" y="2057400"/>
            <a:ext cx="7467600" cy="1371600"/>
          </a:xfrm>
        </p:spPr>
        <p:txBody>
          <a:bodyPr>
            <a:noAutofit/>
          </a:bodyPr>
          <a:lstStyle/>
          <a:p>
            <a:pPr>
              <a:spcBef>
                <a:spcPts val="200"/>
              </a:spcBef>
              <a:buFontTx/>
              <a:buNone/>
            </a:pPr>
            <a:r>
              <a:rPr lang="en-US" sz="3600" b="1" dirty="0">
                <a:solidFill>
                  <a:schemeClr val="tx2"/>
                </a:solidFill>
                <a:latin typeface="Calibri" panose="020F0502020204030204" pitchFamily="34" charset="0"/>
                <a:ea typeface="Adobe Fan Heiti Std B" panose="020B0700000000000000" pitchFamily="34" charset="-128"/>
              </a:rPr>
              <a:t>This training is provided by the </a:t>
            </a:r>
          </a:p>
          <a:p>
            <a:pPr>
              <a:spcBef>
                <a:spcPts val="200"/>
              </a:spcBef>
              <a:buFontTx/>
              <a:buNone/>
            </a:pPr>
            <a:r>
              <a:rPr lang="en-US" sz="3600" b="1" dirty="0">
                <a:solidFill>
                  <a:schemeClr val="tx2"/>
                </a:solidFill>
                <a:latin typeface="Calibri" panose="020F0502020204030204" pitchFamily="34" charset="0"/>
                <a:ea typeface="Adobe Fan Heiti Std B" panose="020B0700000000000000" pitchFamily="34" charset="-128"/>
              </a:rPr>
              <a:t>Missouri Cancer Registry</a:t>
            </a:r>
          </a:p>
        </p:txBody>
      </p:sp>
      <p:sp>
        <p:nvSpPr>
          <p:cNvPr id="3083" name="Rectangle 11"/>
          <p:cNvSpPr>
            <a:spLocks noGrp="1" noChangeArrowheads="1"/>
          </p:cNvSpPr>
          <p:nvPr>
            <p:ph sz="half" idx="2"/>
          </p:nvPr>
        </p:nvSpPr>
        <p:spPr>
          <a:xfrm>
            <a:off x="429126" y="3657600"/>
            <a:ext cx="7391400" cy="1219200"/>
          </a:xfrm>
        </p:spPr>
        <p:txBody>
          <a:bodyPr>
            <a:normAutofit fontScale="92500"/>
          </a:bodyPr>
          <a:lstStyle/>
          <a:p>
            <a:pPr marL="0" indent="0">
              <a:lnSpc>
                <a:spcPct val="95000"/>
              </a:lnSpc>
              <a:buFontTx/>
              <a:buNone/>
            </a:pPr>
            <a:r>
              <a:rPr lang="en-US" b="1" i="1" dirty="0">
                <a:solidFill>
                  <a:schemeClr val="tx2"/>
                </a:solidFill>
                <a:latin typeface="Arial" panose="020B0604020202020204" pitchFamily="34" charset="0"/>
                <a:ea typeface="Adobe Fan Heiti Std B" panose="020B0700000000000000" pitchFamily="34" charset="-128"/>
                <a:cs typeface="Arial" panose="020B0604020202020204" pitchFamily="34" charset="0"/>
              </a:rPr>
              <a:t>MCR gratefully acknowledges  Louanne Currence, RHIT, CTR who developed the Power Point presentation used as the basis for this training and Debra Douglas, CTR who developed the policies and procedures for cancer reporting by low-volume hospitals</a:t>
            </a:r>
          </a:p>
        </p:txBody>
      </p:sp>
      <p:sp>
        <p:nvSpPr>
          <p:cNvPr id="3084" name="Text Box 12"/>
          <p:cNvSpPr txBox="1">
            <a:spLocks noChangeArrowheads="1"/>
          </p:cNvSpPr>
          <p:nvPr/>
        </p:nvSpPr>
        <p:spPr bwMode="auto">
          <a:xfrm>
            <a:off x="429126" y="5029200"/>
            <a:ext cx="7315200" cy="830997"/>
          </a:xfrm>
          <a:prstGeom prst="rect">
            <a:avLst/>
          </a:prstGeom>
          <a:noFill/>
          <a:ln w="9525">
            <a:noFill/>
            <a:miter lim="800000"/>
            <a:headEnd/>
            <a:tailEnd/>
          </a:ln>
          <a:effectLst/>
        </p:spPr>
        <p:txBody>
          <a:bodyPr wrap="square">
            <a:spAutoFit/>
          </a:bodyPr>
          <a:lstStyle/>
          <a:p>
            <a:pPr algn="l">
              <a:spcBef>
                <a:spcPct val="50000"/>
              </a:spcBef>
            </a:pPr>
            <a:r>
              <a:rPr lang="en-US" sz="1200" i="1" dirty="0"/>
              <a:t>Disclaimer- Missouri Cancer Registry presents this training as a learning tool for hospital staff who report cancer cases to the central registry. This tool should not be used to determine medical diagnoses. Persons seeking CMEs or CEUs should check with their accrediting organization to determine if this training meets their criteria for educational credits</a:t>
            </a:r>
          </a:p>
        </p:txBody>
      </p:sp>
      <p:sp>
        <p:nvSpPr>
          <p:cNvPr id="3086" name="Text Box 14"/>
          <p:cNvSpPr txBox="1">
            <a:spLocks noChangeArrowheads="1"/>
          </p:cNvSpPr>
          <p:nvPr/>
        </p:nvSpPr>
        <p:spPr bwMode="auto">
          <a:xfrm>
            <a:off x="3260725" y="1941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3092" name="Rectangle 20"/>
          <p:cNvSpPr>
            <a:spLocks noChangeArrowheads="1"/>
          </p:cNvSpPr>
          <p:nvPr/>
        </p:nvSpPr>
        <p:spPr bwMode="auto">
          <a:xfrm>
            <a:off x="429126" y="6019800"/>
            <a:ext cx="7848600" cy="369332"/>
          </a:xfrm>
          <a:prstGeom prst="rect">
            <a:avLst/>
          </a:prstGeom>
          <a:noFill/>
          <a:ln w="9525" algn="ctr">
            <a:noFill/>
            <a:miter lim="800000"/>
            <a:headEnd/>
            <a:tailEnd/>
          </a:ln>
          <a:effectLst/>
        </p:spPr>
        <p:txBody>
          <a:bodyPr wrap="square">
            <a:spAutoFit/>
          </a:bodyPr>
          <a:lstStyle/>
          <a:p>
            <a:pPr algn="l"/>
            <a:r>
              <a:rPr lang="en-US" sz="900" i="1" dirty="0"/>
              <a:t>This project was supported in part by a cooperative agreement between the Centers for Disease Control and Prevention (CDC) and the Missouri Department of Health and Senior Services (DHSS) (5NU58DP003924-05) and a Surveillance Contract between DHSS and the University of Missouri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304800"/>
            <a:ext cx="7772400" cy="1371600"/>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Inclusion: Benign brain tumors </a:t>
            </a:r>
            <a:r>
              <a:rPr lang="en-US" b="1" dirty="0">
                <a:solidFill>
                  <a:srgbClr val="336699"/>
                </a:solidFill>
                <a:latin typeface="Dotum" panose="020B0600000101010101" pitchFamily="34" charset="-127"/>
                <a:ea typeface="Dotum" panose="020B0600000101010101" pitchFamily="34" charset="-127"/>
              </a:rPr>
              <a:t>ARE</a:t>
            </a:r>
            <a:r>
              <a:rPr lang="en-US" b="1" dirty="0">
                <a:latin typeface="Dotum" panose="020B0600000101010101" pitchFamily="34" charset="-127"/>
                <a:ea typeface="Dotum" panose="020B0600000101010101" pitchFamily="34" charset="-127"/>
              </a:rPr>
              <a:t> reportable</a:t>
            </a:r>
          </a:p>
        </p:txBody>
      </p:sp>
      <p:sp>
        <p:nvSpPr>
          <p:cNvPr id="76804" name="Rectangle 4"/>
          <p:cNvSpPr>
            <a:spLocks noGrp="1" noChangeArrowheads="1"/>
          </p:cNvSpPr>
          <p:nvPr>
            <p:ph idx="1"/>
          </p:nvPr>
        </p:nvSpPr>
        <p:spPr>
          <a:xfrm>
            <a:off x="457200" y="2133600"/>
            <a:ext cx="7772400" cy="3992563"/>
          </a:xfrm>
          <a:noFill/>
          <a:ln w="38100">
            <a:noFill/>
          </a:ln>
        </p:spPr>
        <p:txBody>
          <a:bodyPr>
            <a:noAutofit/>
          </a:bodyPr>
          <a:lstStyle/>
          <a:p>
            <a:pPr marL="0" indent="0">
              <a:lnSpc>
                <a:spcPct val="90000"/>
              </a:lnSpc>
              <a:buFontTx/>
              <a:buNone/>
            </a:pPr>
            <a:r>
              <a:rPr lang="en-US" sz="2800" dirty="0">
                <a:solidFill>
                  <a:schemeClr val="tx2"/>
                </a:solidFill>
                <a:latin typeface="Calibri" panose="020F0502020204030204" pitchFamily="34" charset="0"/>
                <a:ea typeface="Adobe Fan Heiti Std B" panose="020B0700000000000000" pitchFamily="34" charset="-128"/>
              </a:rPr>
              <a:t>Beginning with cases diagnosed in 2004 benign brain tumors are required to be reported to MCR</a:t>
            </a:r>
          </a:p>
          <a:p>
            <a:pPr>
              <a:lnSpc>
                <a:spcPct val="90000"/>
              </a:lnSpc>
              <a:buFontTx/>
              <a:buNone/>
            </a:pPr>
            <a:r>
              <a:rPr lang="en-US" sz="2800" dirty="0">
                <a:solidFill>
                  <a:schemeClr val="tx2"/>
                </a:solidFill>
                <a:latin typeface="Calibri" panose="020F0502020204030204" pitchFamily="34" charset="0"/>
                <a:ea typeface="Adobe Fan Heiti Std B" panose="020B0700000000000000" pitchFamily="34" charset="-128"/>
              </a:rPr>
              <a:t>Codes for benign brain tumors that must be reported are:</a:t>
            </a:r>
            <a:endParaRPr lang="en-US" sz="1000" dirty="0">
              <a:solidFill>
                <a:schemeClr val="tx2"/>
              </a:solidFill>
              <a:latin typeface="Calibri" panose="020F0502020204030204" pitchFamily="34" charset="0"/>
              <a:ea typeface="Adobe Fan Heiti Std B" panose="020B0700000000000000" pitchFamily="34" charset="-128"/>
            </a:endParaRPr>
          </a:p>
          <a:p>
            <a:pPr marL="0" indent="0">
              <a:lnSpc>
                <a:spcPct val="90000"/>
              </a:lnSpc>
              <a:buNone/>
            </a:pPr>
            <a:r>
              <a:rPr lang="en-US" sz="2400" dirty="0">
                <a:solidFill>
                  <a:schemeClr val="tx2"/>
                </a:solidFill>
                <a:latin typeface="Calibri" panose="020F0502020204030204" pitchFamily="34" charset="0"/>
                <a:ea typeface="Adobe Fan Heiti Std B" panose="020B0700000000000000" pitchFamily="34" charset="-128"/>
              </a:rPr>
              <a:t>ICD-10-CM Codes</a:t>
            </a:r>
          </a:p>
          <a:p>
            <a:pPr>
              <a:lnSpc>
                <a:spcPct val="90000"/>
              </a:lnSpc>
            </a:pPr>
            <a:r>
              <a:rPr lang="en-US" sz="2400" b="1" dirty="0">
                <a:solidFill>
                  <a:schemeClr val="tx2"/>
                </a:solidFill>
                <a:latin typeface="Calibri" panose="020F0502020204030204" pitchFamily="34" charset="0"/>
                <a:ea typeface="Adobe Fan Heiti Std B" panose="020B0700000000000000" pitchFamily="34" charset="-128"/>
              </a:rPr>
              <a:t>D32.0 – D32.9 </a:t>
            </a:r>
            <a:r>
              <a:rPr lang="en-US" sz="2400" dirty="0">
                <a:solidFill>
                  <a:schemeClr val="tx2"/>
                </a:solidFill>
                <a:latin typeface="Calibri" panose="020F0502020204030204" pitchFamily="34" charset="0"/>
                <a:ea typeface="Adobe Fan Heiti Std B" panose="020B0700000000000000" pitchFamily="34" charset="-128"/>
              </a:rPr>
              <a:t>(for Benign Meninges and Brain)</a:t>
            </a:r>
          </a:p>
          <a:p>
            <a:pPr>
              <a:lnSpc>
                <a:spcPct val="90000"/>
              </a:lnSpc>
            </a:pPr>
            <a:r>
              <a:rPr lang="en-US" sz="2400" b="1" dirty="0">
                <a:solidFill>
                  <a:schemeClr val="tx2"/>
                </a:solidFill>
                <a:latin typeface="Calibri" panose="020F0502020204030204" pitchFamily="34" charset="0"/>
                <a:ea typeface="Adobe Fan Heiti Std B" panose="020B0700000000000000" pitchFamily="34" charset="-128"/>
              </a:rPr>
              <a:t>D33.0 – D33.9 </a:t>
            </a:r>
            <a:r>
              <a:rPr lang="en-US" sz="2400" dirty="0">
                <a:solidFill>
                  <a:schemeClr val="tx2"/>
                </a:solidFill>
                <a:latin typeface="Calibri" panose="020F0502020204030204" pitchFamily="34" charset="0"/>
                <a:ea typeface="Adobe Fan Heiti Std B" panose="020B0700000000000000" pitchFamily="34" charset="-128"/>
              </a:rPr>
              <a:t>(for Spinal Cord, Cranial Nerves and other)</a:t>
            </a:r>
          </a:p>
          <a:p>
            <a:pPr>
              <a:lnSpc>
                <a:spcPct val="90000"/>
              </a:lnSpc>
            </a:pPr>
            <a:r>
              <a:rPr lang="en-US" sz="2400" b="1" dirty="0">
                <a:solidFill>
                  <a:schemeClr val="tx2"/>
                </a:solidFill>
                <a:latin typeface="Calibri" panose="020F0502020204030204" pitchFamily="34" charset="0"/>
                <a:ea typeface="Adobe Fan Heiti Std B" panose="020B0700000000000000" pitchFamily="34" charset="-128"/>
              </a:rPr>
              <a:t>D35.2 – D35.4 </a:t>
            </a:r>
            <a:r>
              <a:rPr lang="en-US" sz="2400" dirty="0">
                <a:solidFill>
                  <a:schemeClr val="tx2"/>
                </a:solidFill>
                <a:latin typeface="Calibri" panose="020F0502020204030204" pitchFamily="34" charset="0"/>
                <a:ea typeface="Adobe Fan Heiti Std B" panose="020B0700000000000000" pitchFamily="34" charset="-128"/>
              </a:rPr>
              <a:t>(for other endocrine glands, etc.)</a:t>
            </a:r>
          </a:p>
        </p:txBody>
      </p:sp>
    </p:spTree>
    <p:extLst>
      <p:ext uri="{BB962C8B-B14F-4D97-AF65-F5344CB8AC3E}">
        <p14:creationId xmlns:p14="http://schemas.microsoft.com/office/powerpoint/2010/main" val="2926252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609600" y="274638"/>
            <a:ext cx="7543800" cy="1706562"/>
          </a:xfrm>
          <a:solidFill>
            <a:srgbClr val="FFC000">
              <a:alpha val="46000"/>
            </a:srgbClr>
          </a:solidFill>
        </p:spPr>
        <p:txBody>
          <a:bodyPr>
            <a:normAutofit/>
          </a:bodyPr>
          <a:lstStyle/>
          <a:p>
            <a:br>
              <a:rPr lang="en-US" sz="2000" dirty="0"/>
            </a:br>
            <a:r>
              <a:rPr lang="en-US" sz="4400" b="1" dirty="0">
                <a:latin typeface="Dotum" panose="020B0600000101010101" pitchFamily="34" charset="-127"/>
                <a:ea typeface="Dotum" panose="020B0600000101010101" pitchFamily="34" charset="-127"/>
              </a:rPr>
              <a:t>Exclusions: Some malignant tumors are </a:t>
            </a:r>
            <a:r>
              <a:rPr lang="en-US" sz="4400" b="1" dirty="0">
                <a:solidFill>
                  <a:srgbClr val="336699"/>
                </a:solidFill>
                <a:latin typeface="Dotum" panose="020B0600000101010101" pitchFamily="34" charset="-127"/>
                <a:ea typeface="Dotum" panose="020B0600000101010101" pitchFamily="34" charset="-127"/>
              </a:rPr>
              <a:t>NOT</a:t>
            </a:r>
            <a:r>
              <a:rPr lang="en-US" sz="4400" b="1" dirty="0">
                <a:latin typeface="Dotum" panose="020B0600000101010101" pitchFamily="34" charset="-127"/>
                <a:ea typeface="Dotum" panose="020B0600000101010101" pitchFamily="34" charset="-127"/>
              </a:rPr>
              <a:t> reportable</a:t>
            </a:r>
          </a:p>
        </p:txBody>
      </p:sp>
      <p:sp>
        <p:nvSpPr>
          <p:cNvPr id="118788" name="Rectangle 4"/>
          <p:cNvSpPr>
            <a:spLocks noChangeArrowheads="1"/>
          </p:cNvSpPr>
          <p:nvPr/>
        </p:nvSpPr>
        <p:spPr bwMode="auto">
          <a:xfrm>
            <a:off x="609600" y="2286000"/>
            <a:ext cx="7543800" cy="4191000"/>
          </a:xfrm>
          <a:prstGeom prst="rect">
            <a:avLst/>
          </a:prstGeom>
          <a:noFill/>
          <a:ln w="38100">
            <a:noFill/>
            <a:miter lim="800000"/>
            <a:headEnd/>
            <a:tailEnd/>
          </a:ln>
          <a:effectLst/>
        </p:spPr>
        <p:txBody>
          <a:bodyPr/>
          <a:lstStyle/>
          <a:p>
            <a:pPr algn="l">
              <a:spcBef>
                <a:spcPct val="20000"/>
              </a:spcBef>
            </a:pPr>
            <a:r>
              <a:rPr lang="en-US" sz="3600" spc="10" dirty="0">
                <a:latin typeface="Calibri" panose="020F0502020204030204" pitchFamily="34" charset="0"/>
                <a:ea typeface="Adobe Fan Heiti Std B" panose="020B0700000000000000" pitchFamily="34" charset="-128"/>
              </a:rPr>
              <a:t>MCR does not require </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Basal Cell Carcinomas (BCC) and </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Squamous Cell Carcinoma (SCC) of the skin are</a:t>
            </a:r>
          </a:p>
          <a:p>
            <a:pPr algn="l">
              <a:spcBef>
                <a:spcPct val="20000"/>
              </a:spcBef>
            </a:pPr>
            <a:r>
              <a:rPr lang="en-US" sz="2500" spc="10">
                <a:latin typeface="Calibri" panose="020F0502020204030204" pitchFamily="34" charset="0"/>
                <a:ea typeface="Adobe Fan Heiti Std B" panose="020B0700000000000000" pitchFamily="34" charset="-128"/>
              </a:rPr>
              <a:t>                  </a:t>
            </a:r>
            <a:r>
              <a:rPr lang="en-US" sz="2500" i="1" spc="10" dirty="0">
                <a:solidFill>
                  <a:srgbClr val="336699"/>
                </a:solidFill>
                <a:latin typeface="Calibri" panose="020F0502020204030204" pitchFamily="34" charset="0"/>
                <a:ea typeface="Adobe Fan Heiti Std B" panose="020B0700000000000000" pitchFamily="34" charset="-128"/>
              </a:rPr>
              <a:t>no longer required to be reported</a:t>
            </a:r>
          </a:p>
          <a:p>
            <a:pPr marL="800100" lvl="1"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This includes ICD-10-CM codes </a:t>
            </a:r>
            <a:r>
              <a:rPr lang="en-US" sz="2500" b="1" spc="10" dirty="0">
                <a:latin typeface="Calibri" panose="020F0502020204030204" pitchFamily="34" charset="0"/>
                <a:ea typeface="Adobe Fan Heiti Std B" panose="020B0700000000000000" pitchFamily="34" charset="-128"/>
              </a:rPr>
              <a:t>C44.x1</a:t>
            </a:r>
            <a:r>
              <a:rPr lang="en-US" sz="2500" spc="10" dirty="0">
                <a:latin typeface="Calibri" panose="020F0502020204030204" pitchFamily="34" charset="0"/>
                <a:ea typeface="Adobe Fan Heiti Std B" panose="020B0700000000000000" pitchFamily="34" charset="-128"/>
              </a:rPr>
              <a:t> and </a:t>
            </a:r>
            <a:r>
              <a:rPr lang="en-US" sz="2500" b="1" spc="10" dirty="0">
                <a:latin typeface="Calibri" panose="020F0502020204030204" pitchFamily="34" charset="0"/>
                <a:ea typeface="Adobe Fan Heiti Std B" panose="020B0700000000000000" pitchFamily="34" charset="-128"/>
              </a:rPr>
              <a:t>C44.x2</a:t>
            </a:r>
            <a:r>
              <a:rPr lang="en-US" sz="2500" spc="10" dirty="0">
                <a:latin typeface="Calibri" panose="020F0502020204030204" pitchFamily="34" charset="0"/>
                <a:ea typeface="Adobe Fan Heiti Std B" panose="020B0700000000000000" pitchFamily="34" charset="-128"/>
              </a:rPr>
              <a:t> skin cancers</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CIN (cervix) ICD-10-CM </a:t>
            </a:r>
            <a:r>
              <a:rPr lang="en-US" sz="2500" b="1" spc="10" dirty="0">
                <a:latin typeface="Calibri" panose="020F0502020204030204" pitchFamily="34" charset="0"/>
                <a:ea typeface="Adobe Fan Heiti Std B" panose="020B0700000000000000" pitchFamily="34" charset="-128"/>
              </a:rPr>
              <a:t>D06.0-D06.0-D06.9</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PIN (prostate) ICD-10-CM </a:t>
            </a:r>
            <a:r>
              <a:rPr lang="en-US" sz="2500" b="1" spc="10" dirty="0">
                <a:latin typeface="Calibri" panose="020F0502020204030204" pitchFamily="34" charset="0"/>
                <a:ea typeface="Adobe Fan Heiti Std B" panose="020B0700000000000000" pitchFamily="34" charset="-128"/>
              </a:rPr>
              <a:t>D07.5</a:t>
            </a:r>
          </a:p>
          <a:p>
            <a:pPr marL="342900" indent="-342900" algn="l">
              <a:spcBef>
                <a:spcPct val="20000"/>
              </a:spcBef>
            </a:pPr>
            <a:endParaRPr lang="en-US" sz="2800" b="1" dirty="0">
              <a:solidFill>
                <a:schemeClr val="accent2"/>
              </a:solidFill>
            </a:endParaRPr>
          </a:p>
          <a:p>
            <a:pPr marL="342900" indent="-342900" algn="l">
              <a:spcBef>
                <a:spcPct val="20000"/>
              </a:spcBef>
            </a:pPr>
            <a:endParaRPr lang="en-US" sz="3200" b="1" dirty="0">
              <a:solidFill>
                <a:schemeClr val="accent2"/>
              </a:solidFill>
            </a:endParaRPr>
          </a:p>
        </p:txBody>
      </p:sp>
    </p:spTree>
    <p:extLst>
      <p:ext uri="{BB962C8B-B14F-4D97-AF65-F5344CB8AC3E}">
        <p14:creationId xmlns:p14="http://schemas.microsoft.com/office/powerpoint/2010/main" val="978132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7"/>
            <a:ext cx="7680325" cy="1387475"/>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2057400"/>
            <a:ext cx="7680324" cy="4068763"/>
          </a:xfrm>
          <a:ln>
            <a:noFill/>
          </a:ln>
        </p:spPr>
        <p:txBody>
          <a:bodyPr>
            <a:normAutofit/>
          </a:bodyPr>
          <a:lstStyle/>
          <a:p>
            <a:pPr>
              <a:buFontTx/>
              <a:buNone/>
            </a:pPr>
            <a:r>
              <a:rPr lang="en-US" sz="3600" dirty="0">
                <a:solidFill>
                  <a:schemeClr val="tx2"/>
                </a:solidFill>
                <a:latin typeface="Calibri" panose="020F0502020204030204" pitchFamily="34" charset="0"/>
                <a:ea typeface="Adobe Fan Heiti Std B" panose="020B0700000000000000" pitchFamily="34" charset="-128"/>
              </a:rPr>
              <a:t>Cases of intraepithelial neoplasia can be tricky</a:t>
            </a:r>
          </a:p>
          <a:p>
            <a:r>
              <a:rPr lang="en-US" sz="2500" dirty="0">
                <a:solidFill>
                  <a:schemeClr val="tx2"/>
                </a:solidFill>
                <a:latin typeface="Calibri" panose="020F0502020204030204" pitchFamily="34" charset="0"/>
                <a:ea typeface="Adobe Fan Heiti Std B" panose="020B0700000000000000" pitchFamily="34" charset="-128"/>
              </a:rPr>
              <a:t>MCR does require intraepithelial neoplasia for all AIN (anal) ICD-10-CM code </a:t>
            </a:r>
            <a:r>
              <a:rPr lang="en-US" sz="2500" b="1" dirty="0">
                <a:solidFill>
                  <a:schemeClr val="tx2"/>
                </a:solidFill>
                <a:latin typeface="Calibri" panose="020F0502020204030204" pitchFamily="34" charset="0"/>
                <a:ea typeface="Adobe Fan Heiti Std B" panose="020B0700000000000000" pitchFamily="34" charset="-128"/>
              </a:rPr>
              <a:t>D12.9</a:t>
            </a:r>
          </a:p>
          <a:p>
            <a:r>
              <a:rPr lang="en-US" sz="2500" dirty="0">
                <a:solidFill>
                  <a:schemeClr val="tx2"/>
                </a:solidFill>
                <a:latin typeface="Calibri" panose="020F0502020204030204" pitchFamily="34" charset="0"/>
                <a:ea typeface="Adobe Fan Heiti Std B" panose="020B0700000000000000" pitchFamily="34" charset="-128"/>
              </a:rPr>
              <a:t>Female Genital Organs </a:t>
            </a:r>
            <a:r>
              <a:rPr lang="en-US" sz="2500" b="1" dirty="0">
                <a:solidFill>
                  <a:schemeClr val="tx2"/>
                </a:solidFill>
                <a:latin typeface="Calibri" panose="020F0502020204030204" pitchFamily="34" charset="0"/>
                <a:ea typeface="Adobe Fan Heiti Std B" panose="020B0700000000000000" pitchFamily="34" charset="-128"/>
              </a:rPr>
              <a:t>N89-90 233.32 </a:t>
            </a:r>
            <a:r>
              <a:rPr lang="en-US" sz="2500" dirty="0">
                <a:solidFill>
                  <a:schemeClr val="tx2"/>
                </a:solidFill>
                <a:latin typeface="Calibri" panose="020F0502020204030204" pitchFamily="34" charset="0"/>
                <a:ea typeface="Adobe Fan Heiti Std B" panose="020B0700000000000000" pitchFamily="34" charset="-128"/>
              </a:rPr>
              <a:t>which includes VIN (vulvar) and VAIN (vaginal) and </a:t>
            </a: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439594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8"/>
            <a:ext cx="7680325" cy="1554162"/>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2286000"/>
            <a:ext cx="7680324" cy="4289425"/>
          </a:xfrm>
          <a:ln>
            <a:noFill/>
          </a:ln>
        </p:spPr>
        <p:txBody>
          <a:bodyPr>
            <a:noAutofit/>
          </a:bodyPr>
          <a:lstStyle/>
          <a:p>
            <a:r>
              <a:rPr lang="en-US" sz="2800" dirty="0">
                <a:latin typeface="Calibri" panose="020F0502020204030204" pitchFamily="34" charset="0"/>
              </a:rPr>
              <a:t>Recent audits by MCR have revealed that we have not provided enough training on </a:t>
            </a:r>
            <a:r>
              <a:rPr lang="en-US" sz="2800" dirty="0" err="1">
                <a:latin typeface="Calibri" panose="020F0502020204030204" pitchFamily="34" charset="0"/>
              </a:rPr>
              <a:t>casefinding</a:t>
            </a:r>
            <a:r>
              <a:rPr lang="en-US" sz="2800" dirty="0">
                <a:latin typeface="Calibri" panose="020F0502020204030204" pitchFamily="34" charset="0"/>
              </a:rPr>
              <a:t> for certain sites.</a:t>
            </a:r>
          </a:p>
          <a:p>
            <a:r>
              <a:rPr lang="en-US" sz="2800" dirty="0">
                <a:latin typeface="Calibri" panose="020F0502020204030204" pitchFamily="34" charset="0"/>
              </a:rPr>
              <a:t>The diseases listed on the next few slides may not sound like cancer, may not be pathologically diagnosed, or may be seen at your facility for treatment other than surgery and chemotherapy.  </a:t>
            </a: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489191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8"/>
            <a:ext cx="7680325" cy="1249362"/>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1752600"/>
            <a:ext cx="7680324" cy="4822825"/>
          </a:xfrm>
          <a:ln>
            <a:noFill/>
          </a:ln>
        </p:spPr>
        <p:txBody>
          <a:bodyPr>
            <a:noAutofit/>
          </a:bodyPr>
          <a:lstStyle/>
          <a:p>
            <a:pPr marL="0" indent="0">
              <a:buNone/>
            </a:pPr>
            <a:r>
              <a:rPr lang="en-US" sz="2800" dirty="0">
                <a:latin typeface="Calibri" panose="020F0502020204030204" pitchFamily="34" charset="0"/>
              </a:rPr>
              <a:t>Special attention is needed so as not to miss the following types of reportable cases:</a:t>
            </a:r>
          </a:p>
          <a:p>
            <a:pPr lvl="0"/>
            <a:r>
              <a:rPr lang="en-US" sz="2000" dirty="0">
                <a:latin typeface="Calibri" panose="020F0502020204030204" pitchFamily="34" charset="0"/>
              </a:rPr>
              <a:t>Lung, pancreas and brain cancers diagnosed only by imaging reports. Patient refuses work-up or is referred elsewhere. </a:t>
            </a:r>
            <a:r>
              <a:rPr lang="en-US" sz="2000" i="1" dirty="0">
                <a:solidFill>
                  <a:srgbClr val="336699"/>
                </a:solidFill>
                <a:latin typeface="Calibri" panose="020F0502020204030204" pitchFamily="34" charset="0"/>
              </a:rPr>
              <a:t>This is your case because it was diagnosed via imaging.</a:t>
            </a:r>
            <a:r>
              <a:rPr lang="en-US" sz="2000" dirty="0">
                <a:latin typeface="Calibri" panose="020F0502020204030204" pitchFamily="34" charset="0"/>
              </a:rPr>
              <a:t> Sometimes these are Emergency Department visits.</a:t>
            </a:r>
          </a:p>
          <a:p>
            <a:pPr lvl="0"/>
            <a:r>
              <a:rPr lang="en-US" sz="2000" dirty="0">
                <a:latin typeface="Calibri" panose="020F0502020204030204" pitchFamily="34" charset="0"/>
              </a:rPr>
              <a:t>Diagnostic mammograms if report states “suspicious for malignancy”, not just BIRADS 4 or 5. </a:t>
            </a:r>
          </a:p>
          <a:p>
            <a:pPr lvl="0"/>
            <a:r>
              <a:rPr lang="en-US" sz="2000" dirty="0">
                <a:latin typeface="Calibri" panose="020F0502020204030204" pitchFamily="34" charset="0"/>
              </a:rPr>
              <a:t>Digital rectal exam if report states “suspicious for cancer” or “suspicious for malignancy”.</a:t>
            </a:r>
          </a:p>
          <a:p>
            <a:pPr lvl="0"/>
            <a:r>
              <a:rPr lang="en-US" sz="2000" dirty="0">
                <a:latin typeface="Calibri" panose="020F0502020204030204" pitchFamily="34" charset="0"/>
              </a:rPr>
              <a:t>Hormone treatment for prostate (Lupron shots, etc) or breast cancer (oral tamoxifen, aromatase inhibitors, etc).</a:t>
            </a:r>
          </a:p>
          <a:p>
            <a:pPr lvl="0"/>
            <a:endParaRPr lang="en-US" sz="2000" dirty="0">
              <a:latin typeface="Calibri" panose="020F0502020204030204" pitchFamily="34" charset="0"/>
            </a:endParaRP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522275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8"/>
            <a:ext cx="7680325" cy="1249362"/>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1752600"/>
            <a:ext cx="7680324" cy="4822825"/>
          </a:xfrm>
          <a:ln>
            <a:noFill/>
          </a:ln>
        </p:spPr>
        <p:txBody>
          <a:bodyPr>
            <a:noAutofit/>
          </a:bodyPr>
          <a:lstStyle/>
          <a:p>
            <a:pPr marL="0" indent="0">
              <a:buNone/>
            </a:pPr>
            <a:r>
              <a:rPr lang="en-US" sz="2800" dirty="0">
                <a:latin typeface="Calibri" panose="020F0502020204030204" pitchFamily="34" charset="0"/>
              </a:rPr>
              <a:t>Special attention is needed so as not to miss the following types of reportable cases:</a:t>
            </a:r>
          </a:p>
          <a:p>
            <a:r>
              <a:rPr lang="en-US" sz="2000" dirty="0">
                <a:latin typeface="Calibri" panose="020F0502020204030204" pitchFamily="34" charset="0"/>
              </a:rPr>
              <a:t>Diagnosis of a cancer recurrence or metastasis (by biopsy or imaging) on a case not previously reported</a:t>
            </a:r>
          </a:p>
          <a:p>
            <a:pPr lvl="0"/>
            <a:r>
              <a:rPr lang="en-US" sz="2000" dirty="0">
                <a:latin typeface="Calibri" panose="020F0502020204030204" pitchFamily="34" charset="0"/>
              </a:rPr>
              <a:t>Instillation of BCG during cystoscopy</a:t>
            </a:r>
          </a:p>
          <a:p>
            <a:pPr lvl="0"/>
            <a:r>
              <a:rPr lang="en-US" sz="2000" dirty="0">
                <a:latin typeface="Calibri" panose="020F0502020204030204" pitchFamily="34" charset="0"/>
              </a:rPr>
              <a:t>Phlebotomy treatment for polycythemia </a:t>
            </a:r>
            <a:r>
              <a:rPr lang="en-US" sz="2000" dirty="0" err="1">
                <a:latin typeface="Calibri" panose="020F0502020204030204" pitchFamily="34" charset="0"/>
              </a:rPr>
              <a:t>vera</a:t>
            </a:r>
            <a:r>
              <a:rPr lang="en-US" sz="2000" dirty="0">
                <a:latin typeface="Calibri" panose="020F0502020204030204" pitchFamily="34" charset="0"/>
              </a:rPr>
              <a:t> if diagnosed after 2001</a:t>
            </a:r>
          </a:p>
          <a:p>
            <a:pPr lvl="0"/>
            <a:r>
              <a:rPr lang="en-US" sz="2000" dirty="0">
                <a:latin typeface="Calibri" panose="020F0502020204030204" pitchFamily="34" charset="0"/>
              </a:rPr>
              <a:t>Aspirin or </a:t>
            </a:r>
            <a:r>
              <a:rPr lang="en-US" sz="2000" dirty="0" err="1">
                <a:latin typeface="Calibri" panose="020F0502020204030204" pitchFamily="34" charset="0"/>
              </a:rPr>
              <a:t>Anagrelide</a:t>
            </a:r>
            <a:r>
              <a:rPr lang="en-US" sz="2000" dirty="0">
                <a:latin typeface="Calibri" panose="020F0502020204030204" pitchFamily="34" charset="0"/>
              </a:rPr>
              <a:t> treatment for essential </a:t>
            </a:r>
            <a:r>
              <a:rPr lang="en-US" sz="2000" dirty="0" err="1">
                <a:latin typeface="Calibri" panose="020F0502020204030204" pitchFamily="34" charset="0"/>
              </a:rPr>
              <a:t>thrombocythemia</a:t>
            </a:r>
            <a:r>
              <a:rPr lang="en-US" sz="2000" dirty="0">
                <a:latin typeface="Calibri" panose="020F0502020204030204" pitchFamily="34" charset="0"/>
              </a:rPr>
              <a:t> if diagnosed after 2001</a:t>
            </a:r>
          </a:p>
          <a:p>
            <a:pPr lvl="0"/>
            <a:r>
              <a:rPr lang="en-US" sz="2000" dirty="0">
                <a:latin typeface="Calibri" panose="020F0502020204030204" pitchFamily="34" charset="0"/>
              </a:rPr>
              <a:t>Clinical diagnosis of Myelodysplastic Syndrome or various Refractory Anemias (may also have bone marrow biopsy) if diagnosed after 2001</a:t>
            </a:r>
            <a:endParaRPr lang="en-US" sz="2000" dirty="0">
              <a:solidFill>
                <a:schemeClr val="tx2"/>
              </a:solidFill>
              <a:latin typeface="Calibri" panose="020F0502020204030204" pitchFamily="34" charset="0"/>
              <a:ea typeface="Adobe Fan Heiti Std B" panose="020B0700000000000000" pitchFamily="34" charset="-128"/>
            </a:endParaRPr>
          </a:p>
          <a:p>
            <a:pPr lvl="0"/>
            <a:endParaRPr lang="en-US" sz="2000" dirty="0">
              <a:latin typeface="Calibri" panose="020F0502020204030204" pitchFamily="34" charset="0"/>
            </a:endParaRP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2684468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533400" y="274638"/>
            <a:ext cx="7696200" cy="1401762"/>
          </a:xfrm>
          <a:solidFill>
            <a:srgbClr val="FFC000">
              <a:alpha val="46000"/>
            </a:srgbClr>
          </a:solidFill>
        </p:spPr>
        <p:txBody>
          <a:bodyPr>
            <a:normAutofit/>
          </a:bodyPr>
          <a:lstStyle/>
          <a:p>
            <a:pPr>
              <a:spcAft>
                <a:spcPts val="400"/>
              </a:spcAft>
            </a:pPr>
            <a:r>
              <a:rPr lang="en-US" sz="3600" b="1" dirty="0">
                <a:latin typeface="Dotum" panose="020B0600000101010101" pitchFamily="34" charset="-127"/>
                <a:ea typeface="Dotum" panose="020B0600000101010101" pitchFamily="34" charset="-127"/>
              </a:rPr>
              <a:t>Some terms used in reporting cases can be ambiguous</a:t>
            </a:r>
          </a:p>
        </p:txBody>
      </p:sp>
      <p:sp>
        <p:nvSpPr>
          <p:cNvPr id="64515" name="Rectangle 3"/>
          <p:cNvSpPr>
            <a:spLocks noGrp="1" noChangeArrowheads="1"/>
          </p:cNvSpPr>
          <p:nvPr>
            <p:ph idx="1"/>
          </p:nvPr>
        </p:nvSpPr>
        <p:spPr>
          <a:xfrm>
            <a:off x="533400" y="1981200"/>
            <a:ext cx="7696200" cy="4419600"/>
          </a:xfrm>
          <a:ln w="38100">
            <a:noFill/>
          </a:ln>
        </p:spPr>
        <p:txBody>
          <a:bodyPr>
            <a:noAutofit/>
          </a:bodyPr>
          <a:lstStyle/>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Terms that designate a reportable case must always include a reference to malignancy, cancer or other similar term, except when the diagnosis is for a benign primary tumor of the intracranial region, the brain or the central nervous system.</a:t>
            </a:r>
          </a:p>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Some specific ambiguous terms that are used by physicians constitute a reportable diagnosis, while others do not.</a:t>
            </a:r>
          </a:p>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These terms may originate from any source document such as pathology, radiology, discharge summary and clinical reports and may lead to minor problems during </a:t>
            </a:r>
            <a:r>
              <a:rPr lang="en-US" sz="2000" dirty="0" err="1">
                <a:solidFill>
                  <a:schemeClr val="tx2"/>
                </a:solidFill>
                <a:latin typeface="Calibri" panose="020F0502020204030204" pitchFamily="34" charset="0"/>
                <a:ea typeface="Adobe Fan Heiti Std B" panose="020B0700000000000000" pitchFamily="34" charset="-128"/>
              </a:rPr>
              <a:t>casefinding</a:t>
            </a:r>
            <a:r>
              <a:rPr lang="en-US" sz="2000" dirty="0">
                <a:solidFill>
                  <a:schemeClr val="tx2"/>
                </a:solidFill>
                <a:latin typeface="Calibri" panose="020F0502020204030204" pitchFamily="34" charset="0"/>
                <a:ea typeface="Adobe Fan Heiti Std B" panose="020B0700000000000000" pitchFamily="34" charset="-128"/>
              </a:rPr>
              <a:t> as some ambiguous terms for ICD-10 coding may not mean the same thing regarding reporting status (i.e.: ‘possible’ cancer may be coded as a malignancy by ICD-10 coders, but ‘possible’ is a non-reportable ambiguous term for cancer reporting).</a:t>
            </a:r>
          </a:p>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When reviewing the medical record, if ambiguous terminology is used in the diagnosis, refer to the following list to determine reporting status…</a:t>
            </a:r>
          </a:p>
        </p:txBody>
      </p:sp>
      <p:sp>
        <p:nvSpPr>
          <p:cNvPr id="64516"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64517"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1784253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457200" y="274637"/>
            <a:ext cx="7772400" cy="1531935"/>
          </a:xfrm>
          <a:solidFill>
            <a:srgbClr val="FFC000">
              <a:alpha val="46000"/>
            </a:srgbClr>
          </a:solidFill>
        </p:spPr>
        <p:txBody>
          <a:bodyPr>
            <a:noAutofit/>
          </a:bodyPr>
          <a:lstStyle/>
          <a:p>
            <a:pPr>
              <a:spcAft>
                <a:spcPts val="400"/>
              </a:spcAft>
            </a:pPr>
            <a:r>
              <a:rPr lang="en-US" sz="3600" b="1" dirty="0">
                <a:latin typeface="Dotum" panose="020B0600000101010101" pitchFamily="34" charset="-127"/>
                <a:ea typeface="Dotum" panose="020B0600000101010101" pitchFamily="34" charset="-127"/>
              </a:rPr>
              <a:t>Some terms used in reporting test results can be ambiguous</a:t>
            </a:r>
          </a:p>
        </p:txBody>
      </p:sp>
      <p:sp>
        <p:nvSpPr>
          <p:cNvPr id="133123" name="Rectangle 3"/>
          <p:cNvSpPr>
            <a:spLocks noGrp="1" noChangeArrowheads="1"/>
          </p:cNvSpPr>
          <p:nvPr>
            <p:ph idx="1"/>
          </p:nvPr>
        </p:nvSpPr>
        <p:spPr>
          <a:xfrm>
            <a:off x="685800" y="2133600"/>
            <a:ext cx="7543800" cy="4365624"/>
          </a:xfrm>
          <a:ln w="38100">
            <a:noFill/>
          </a:ln>
        </p:spPr>
        <p:txBody>
          <a:bodyPr/>
          <a:lstStyle/>
          <a:p>
            <a:pPr marL="0" indent="0">
              <a:lnSpc>
                <a:spcPct val="90000"/>
              </a:lnSpc>
              <a:buFontTx/>
              <a:buNone/>
            </a:pPr>
            <a:r>
              <a:rPr lang="en-US" dirty="0">
                <a:latin typeface="Calibri" panose="020F0502020204030204" pitchFamily="34" charset="0"/>
                <a:ea typeface="Adobe Fan Heiti Std B" panose="020B0700000000000000" pitchFamily="34" charset="-128"/>
              </a:rPr>
              <a:t>If one of the following terms is used by the physician (in combination with “malignancy” or “cancer”), the case is </a:t>
            </a:r>
            <a:r>
              <a:rPr lang="en-US" b="1" i="1" dirty="0">
                <a:solidFill>
                  <a:srgbClr val="336699"/>
                </a:solidFill>
                <a:latin typeface="Calibri" panose="020F0502020204030204" pitchFamily="34" charset="0"/>
                <a:ea typeface="Adobe Fan Heiti Std B" panose="020B0700000000000000" pitchFamily="34" charset="-128"/>
              </a:rPr>
              <a:t>reportable</a:t>
            </a:r>
            <a:r>
              <a:rPr lang="en-US" dirty="0">
                <a:latin typeface="Calibri" panose="020F0502020204030204" pitchFamily="34" charset="0"/>
                <a:ea typeface="Adobe Fan Heiti Std B" panose="020B0700000000000000" pitchFamily="34" charset="-128"/>
              </a:rPr>
              <a:t>: </a:t>
            </a:r>
          </a:p>
          <a:p>
            <a:pPr marL="0" indent="0">
              <a:lnSpc>
                <a:spcPct val="90000"/>
              </a:lnSpc>
              <a:buFontTx/>
              <a:buNone/>
            </a:pPr>
            <a:endParaRPr lang="en-US" dirty="0">
              <a:latin typeface="Calibri" panose="020F0502020204030204" pitchFamily="34" charset="0"/>
            </a:endParaRPr>
          </a:p>
          <a:p>
            <a:pPr marL="0" indent="0">
              <a:lnSpc>
                <a:spcPct val="90000"/>
              </a:lnSpc>
              <a:buFontTx/>
              <a:buNone/>
            </a:pPr>
            <a:endParaRPr lang="en-US" sz="2400" dirty="0">
              <a:latin typeface="Calibri" panose="020F0502020204030204" pitchFamily="34" charset="0"/>
            </a:endParaRPr>
          </a:p>
          <a:p>
            <a:pPr marL="0" indent="0">
              <a:lnSpc>
                <a:spcPct val="90000"/>
              </a:lnSpc>
              <a:buFontTx/>
              <a:buNone/>
            </a:pPr>
            <a:endParaRPr lang="en-US" sz="2400" dirty="0">
              <a:latin typeface="Calibri" panose="020F0502020204030204" pitchFamily="34" charset="0"/>
            </a:endParaRPr>
          </a:p>
          <a:p>
            <a:pPr marL="0" indent="0">
              <a:lnSpc>
                <a:spcPct val="90000"/>
              </a:lnSpc>
              <a:buFontTx/>
              <a:buNone/>
            </a:pPr>
            <a:r>
              <a:rPr lang="en-US" sz="1200" dirty="0">
                <a:latin typeface="Calibri" panose="020F0502020204030204" pitchFamily="34" charset="0"/>
              </a:rPr>
              <a:t>* Additional terms for nonmalignant primary intracranial and central nervous system tumors only </a:t>
            </a:r>
          </a:p>
          <a:p>
            <a:pPr marL="0" indent="0">
              <a:lnSpc>
                <a:spcPct val="90000"/>
              </a:lnSpc>
              <a:buFontTx/>
              <a:buNone/>
            </a:pPr>
            <a:r>
              <a:rPr lang="en-US" dirty="0">
                <a:latin typeface="Calibri" panose="020F0502020204030204" pitchFamily="34" charset="0"/>
                <a:ea typeface="Adobe Fan Heiti Std B" panose="020B0700000000000000" pitchFamily="34" charset="-128"/>
              </a:rPr>
              <a:t>On the other hand, if one of these terms is used, the case is </a:t>
            </a:r>
            <a:r>
              <a:rPr lang="en-US" b="1" i="1" dirty="0">
                <a:solidFill>
                  <a:srgbClr val="336699"/>
                </a:solidFill>
                <a:latin typeface="Calibri" panose="020F0502020204030204" pitchFamily="34" charset="0"/>
                <a:ea typeface="Adobe Fan Heiti Std B" panose="020B0700000000000000" pitchFamily="34" charset="-128"/>
              </a:rPr>
              <a:t>NOT reportable</a:t>
            </a:r>
            <a:r>
              <a:rPr lang="en-US" dirty="0">
                <a:latin typeface="Calibri" panose="020F0502020204030204" pitchFamily="34" charset="0"/>
                <a:ea typeface="Adobe Fan Heiti Std B" panose="020B0700000000000000" pitchFamily="34" charset="-128"/>
              </a:rPr>
              <a:t>: </a:t>
            </a:r>
          </a:p>
        </p:txBody>
      </p:sp>
      <p:sp>
        <p:nvSpPr>
          <p:cNvPr id="133124"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133125"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344486218"/>
              </p:ext>
            </p:extLst>
          </p:nvPr>
        </p:nvGraphicFramePr>
        <p:xfrm>
          <a:off x="533401" y="2779365"/>
          <a:ext cx="7619999" cy="1356361"/>
        </p:xfrm>
        <a:graphic>
          <a:graphicData uri="http://schemas.openxmlformats.org/drawingml/2006/table">
            <a:tbl>
              <a:tblPr firstRow="1" bandRow="1">
                <a:tableStyleId>{F5AB1C69-6EDB-4FF4-983F-18BD219EF322}</a:tableStyleId>
              </a:tblPr>
              <a:tblGrid>
                <a:gridCol w="1512759">
                  <a:extLst>
                    <a:ext uri="{9D8B030D-6E8A-4147-A177-3AD203B41FA5}">
                      <a16:colId xmlns:a16="http://schemas.microsoft.com/office/drawing/2014/main" val="20000"/>
                    </a:ext>
                  </a:extLst>
                </a:gridCol>
                <a:gridCol w="1512759">
                  <a:extLst>
                    <a:ext uri="{9D8B030D-6E8A-4147-A177-3AD203B41FA5}">
                      <a16:colId xmlns:a16="http://schemas.microsoft.com/office/drawing/2014/main" val="20001"/>
                    </a:ext>
                  </a:extLst>
                </a:gridCol>
                <a:gridCol w="1555831">
                  <a:extLst>
                    <a:ext uri="{9D8B030D-6E8A-4147-A177-3AD203B41FA5}">
                      <a16:colId xmlns:a16="http://schemas.microsoft.com/office/drawing/2014/main" val="20002"/>
                    </a:ext>
                  </a:extLst>
                </a:gridCol>
                <a:gridCol w="1729693">
                  <a:extLst>
                    <a:ext uri="{9D8B030D-6E8A-4147-A177-3AD203B41FA5}">
                      <a16:colId xmlns:a16="http://schemas.microsoft.com/office/drawing/2014/main" val="20003"/>
                    </a:ext>
                  </a:extLst>
                </a:gridCol>
                <a:gridCol w="1308957">
                  <a:extLst>
                    <a:ext uri="{9D8B030D-6E8A-4147-A177-3AD203B41FA5}">
                      <a16:colId xmlns:a16="http://schemas.microsoft.com/office/drawing/2014/main" val="20004"/>
                    </a:ext>
                  </a:extLst>
                </a:gridCol>
              </a:tblGrid>
              <a:tr h="460303">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apparently</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compatible with</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neoplasm*</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probable </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typical of</a:t>
                      </a:r>
                    </a:p>
                  </a:txBody>
                  <a:tcPr>
                    <a:solidFill>
                      <a:srgbClr val="FFC000">
                        <a:alpha val="33000"/>
                      </a:srgbClr>
                    </a:solidFill>
                  </a:tcPr>
                </a:tc>
                <a:extLst>
                  <a:ext uri="{0D108BD9-81ED-4DB2-BD59-A6C34878D82A}">
                    <a16:rowId xmlns:a16="http://schemas.microsoft.com/office/drawing/2014/main" val="10000"/>
                  </a:ext>
                </a:extLst>
              </a:tr>
              <a:tr h="448029">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appears</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consistent with</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most likely</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suspect (</a:t>
                      </a:r>
                      <a:r>
                        <a:rPr lang="en-US" sz="1400" dirty="0" err="1">
                          <a:solidFill>
                            <a:schemeClr val="tx1"/>
                          </a:solidFill>
                          <a:latin typeface="Candara" panose="020E0502030303020204" pitchFamily="34" charset="0"/>
                          <a:ea typeface="Dotum" panose="020B0600000101010101" pitchFamily="34" charset="-127"/>
                        </a:rPr>
                        <a:t>ed</a:t>
                      </a:r>
                      <a:r>
                        <a:rPr lang="en-US" sz="1400" dirty="0">
                          <a:solidFill>
                            <a:schemeClr val="tx1"/>
                          </a:solidFill>
                          <a:latin typeface="Candara" panose="020E0502030303020204" pitchFamily="34" charset="0"/>
                          <a:ea typeface="Dotum" panose="020B0600000101010101" pitchFamily="34" charset="-127"/>
                        </a:rPr>
                        <a:t>)</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tumor* </a:t>
                      </a:r>
                    </a:p>
                  </a:txBody>
                  <a:tcPr>
                    <a:solidFill>
                      <a:srgbClr val="FFC000">
                        <a:alpha val="33000"/>
                      </a:srgbClr>
                    </a:solidFill>
                  </a:tcPr>
                </a:tc>
                <a:extLst>
                  <a:ext uri="{0D108BD9-81ED-4DB2-BD59-A6C34878D82A}">
                    <a16:rowId xmlns:a16="http://schemas.microsoft.com/office/drawing/2014/main" val="10001"/>
                  </a:ext>
                </a:extLst>
              </a:tr>
              <a:tr h="448029">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comparable with</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favors</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presumed</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suspicious  (for) </a:t>
                      </a:r>
                    </a:p>
                  </a:txBody>
                  <a:tcPr>
                    <a:solidFill>
                      <a:srgbClr val="FFC000">
                        <a:alpha val="33000"/>
                      </a:srgbClr>
                    </a:solidFill>
                  </a:tcPr>
                </a:tc>
                <a:tc>
                  <a:txBody>
                    <a:bodyPr/>
                    <a:lstStyle/>
                    <a:p>
                      <a:pPr>
                        <a:buFont typeface="Arial" pitchFamily="34" charset="0"/>
                        <a:buChar char="•"/>
                      </a:pPr>
                      <a:endParaRPr lang="en-US" sz="1400" dirty="0">
                        <a:solidFill>
                          <a:schemeClr val="tx1"/>
                        </a:solidFill>
                        <a:latin typeface="Candara" panose="020E0502030303020204" pitchFamily="34" charset="0"/>
                        <a:ea typeface="Dotum" panose="020B0600000101010101" pitchFamily="34" charset="-127"/>
                      </a:endParaRPr>
                    </a:p>
                  </a:txBody>
                  <a:tcPr>
                    <a:solidFill>
                      <a:srgbClr val="FFC000">
                        <a:alpha val="33000"/>
                      </a:srgbClr>
                    </a:solidFill>
                  </a:tcPr>
                </a:tc>
                <a:extLst>
                  <a:ext uri="{0D108BD9-81ED-4DB2-BD59-A6C34878D82A}">
                    <a16:rowId xmlns:a16="http://schemas.microsoft.com/office/drawing/2014/main" val="1000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887362347"/>
              </p:ext>
            </p:extLst>
          </p:nvPr>
        </p:nvGraphicFramePr>
        <p:xfrm>
          <a:off x="533400" y="5118371"/>
          <a:ext cx="7620000" cy="1333817"/>
        </p:xfrm>
        <a:graphic>
          <a:graphicData uri="http://schemas.openxmlformats.org/drawingml/2006/table">
            <a:tbl>
              <a:tblPr firstRow="1" bandRow="1">
                <a:tableStyleId>{F5AB1C69-6EDB-4FF4-983F-18BD219EF322}</a:tableStyleId>
              </a:tblPr>
              <a:tblGrid>
                <a:gridCol w="2980481">
                  <a:extLst>
                    <a:ext uri="{9D8B030D-6E8A-4147-A177-3AD203B41FA5}">
                      <a16:colId xmlns:a16="http://schemas.microsoft.com/office/drawing/2014/main" val="20000"/>
                    </a:ext>
                  </a:extLst>
                </a:gridCol>
                <a:gridCol w="2980481">
                  <a:extLst>
                    <a:ext uri="{9D8B030D-6E8A-4147-A177-3AD203B41FA5}">
                      <a16:colId xmlns:a16="http://schemas.microsoft.com/office/drawing/2014/main" val="20001"/>
                    </a:ext>
                  </a:extLst>
                </a:gridCol>
                <a:gridCol w="1659038">
                  <a:extLst>
                    <a:ext uri="{9D8B030D-6E8A-4147-A177-3AD203B41FA5}">
                      <a16:colId xmlns:a16="http://schemas.microsoft.com/office/drawing/2014/main" val="20002"/>
                    </a:ext>
                  </a:extLst>
                </a:gridCol>
              </a:tblGrid>
              <a:tr h="445397">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cannot be ruled out</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potentially malignant</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suggests</a:t>
                      </a:r>
                    </a:p>
                  </a:txBody>
                  <a:tcPr>
                    <a:solidFill>
                      <a:srgbClr val="FFC000">
                        <a:alpha val="33000"/>
                      </a:srgbClr>
                    </a:solidFill>
                  </a:tcPr>
                </a:tc>
                <a:extLst>
                  <a:ext uri="{0D108BD9-81ED-4DB2-BD59-A6C34878D82A}">
                    <a16:rowId xmlns:a16="http://schemas.microsoft.com/office/drawing/2014/main" val="10000"/>
                  </a:ext>
                </a:extLst>
              </a:tr>
              <a:tr h="444210">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equivocal</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questionable</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worrisome </a:t>
                      </a:r>
                    </a:p>
                  </a:txBody>
                  <a:tcPr>
                    <a:solidFill>
                      <a:srgbClr val="FFC000">
                        <a:alpha val="33000"/>
                      </a:srgbClr>
                    </a:solidFill>
                  </a:tcPr>
                </a:tc>
                <a:extLst>
                  <a:ext uri="{0D108BD9-81ED-4DB2-BD59-A6C34878D82A}">
                    <a16:rowId xmlns:a16="http://schemas.microsoft.com/office/drawing/2014/main" val="10001"/>
                  </a:ext>
                </a:extLst>
              </a:tr>
              <a:tr h="444210">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possible</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rule out</a:t>
                      </a:r>
                    </a:p>
                  </a:txBody>
                  <a:tcPr>
                    <a:solidFill>
                      <a:srgbClr val="FFC000">
                        <a:alpha val="33000"/>
                      </a:srgbClr>
                    </a:solidFill>
                  </a:tcPr>
                </a:tc>
                <a:tc>
                  <a:txBody>
                    <a:bodyPr/>
                    <a:lstStyle/>
                    <a:p>
                      <a:pPr>
                        <a:buFont typeface="Arial" pitchFamily="34" charset="0"/>
                        <a:buChar char="•"/>
                      </a:pPr>
                      <a:endParaRPr lang="en-US" sz="1400" dirty="0">
                        <a:solidFill>
                          <a:schemeClr val="tx1"/>
                        </a:solidFill>
                        <a:latin typeface="Candara" panose="020E0502030303020204" pitchFamily="34" charset="0"/>
                        <a:ea typeface="Dotum" panose="020B0600000101010101" pitchFamily="34" charset="-127"/>
                      </a:endParaRPr>
                    </a:p>
                  </a:txBody>
                  <a:tcPr>
                    <a:solidFill>
                      <a:srgbClr val="FFC000">
                        <a:alpha val="33000"/>
                      </a:srgb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60348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457200" y="274638"/>
            <a:ext cx="7772400" cy="1477962"/>
          </a:xfrm>
          <a:solidFill>
            <a:srgbClr val="FFC000">
              <a:alpha val="46000"/>
            </a:srgbClr>
          </a:solidFill>
        </p:spPr>
        <p:txBody>
          <a:bodyPr>
            <a:normAutofit/>
          </a:bodyPr>
          <a:lstStyle/>
          <a:p>
            <a:r>
              <a:rPr lang="en-US" sz="3600" b="1" dirty="0">
                <a:latin typeface="Dotum" panose="020B0600000101010101" pitchFamily="34" charset="-127"/>
                <a:ea typeface="Dotum" panose="020B0600000101010101" pitchFamily="34" charset="-127"/>
              </a:rPr>
              <a:t>Examples of ambiguous terminology</a:t>
            </a:r>
            <a:r>
              <a:rPr lang="en-US" sz="4000" dirty="0"/>
              <a:t>	</a:t>
            </a:r>
          </a:p>
        </p:txBody>
      </p:sp>
      <p:sp>
        <p:nvSpPr>
          <p:cNvPr id="131075" name="Rectangle 3"/>
          <p:cNvSpPr>
            <a:spLocks noGrp="1" noChangeArrowheads="1"/>
          </p:cNvSpPr>
          <p:nvPr>
            <p:ph idx="1"/>
          </p:nvPr>
        </p:nvSpPr>
        <p:spPr>
          <a:xfrm>
            <a:off x="457200" y="2209800"/>
            <a:ext cx="7772400" cy="3916363"/>
          </a:xfrm>
          <a:ln>
            <a:noFill/>
          </a:ln>
        </p:spPr>
        <p:txBody>
          <a:bodyPr/>
          <a:lstStyle/>
          <a:p>
            <a:pPr marL="0" indent="0">
              <a:lnSpc>
                <a:spcPct val="80000"/>
              </a:lnSpc>
              <a:buNone/>
            </a:pPr>
            <a:r>
              <a:rPr lang="en-US" sz="3600" dirty="0">
                <a:solidFill>
                  <a:schemeClr val="tx2"/>
                </a:solidFill>
                <a:latin typeface="Calibri" panose="020F0502020204030204" pitchFamily="34" charset="0"/>
                <a:ea typeface="Adobe Fan Heiti Std B" panose="020B0700000000000000" pitchFamily="34" charset="-128"/>
              </a:rPr>
              <a:t>CT scan results state</a:t>
            </a:r>
          </a:p>
          <a:p>
            <a:pPr>
              <a:lnSpc>
                <a:spcPct val="80000"/>
              </a:lnSpc>
            </a:pPr>
            <a:r>
              <a:rPr lang="en-US" sz="2800" dirty="0">
                <a:solidFill>
                  <a:schemeClr val="tx2"/>
                </a:solidFill>
                <a:latin typeface="Calibri" panose="020F0502020204030204" pitchFamily="34" charset="0"/>
                <a:ea typeface="Adobe Fan Heiti Std B" panose="020B0700000000000000" pitchFamily="34" charset="-128"/>
              </a:rPr>
              <a:t> “cancer cannot be ruled out”  </a:t>
            </a:r>
            <a:r>
              <a:rPr lang="en-US" sz="2800" spc="-20" dirty="0">
                <a:latin typeface="Calibri" panose="020F0502020204030204" pitchFamily="34" charset="0"/>
                <a:ea typeface="Adobe Fan Heiti Std B" panose="020B0700000000000000" pitchFamily="34" charset="-128"/>
              </a:rPr>
              <a:t>This is </a:t>
            </a:r>
            <a:r>
              <a:rPr lang="en-US" sz="2800" spc="-20" dirty="0">
                <a:solidFill>
                  <a:srgbClr val="336699"/>
                </a:solidFill>
                <a:latin typeface="Calibri" panose="020F0502020204030204" pitchFamily="34" charset="0"/>
                <a:ea typeface="Adobe Fan Heiti Std B" panose="020B0700000000000000" pitchFamily="34" charset="-128"/>
              </a:rPr>
              <a:t>NOT</a:t>
            </a:r>
            <a:r>
              <a:rPr lang="en-US" sz="2800" spc="-20" dirty="0">
                <a:latin typeface="Calibri" panose="020F0502020204030204" pitchFamily="34" charset="0"/>
                <a:ea typeface="Adobe Fan Heiti Std B" panose="020B0700000000000000" pitchFamily="34" charset="-128"/>
              </a:rPr>
              <a:t> reportable</a:t>
            </a:r>
          </a:p>
          <a:p>
            <a:pPr>
              <a:lnSpc>
                <a:spcPct val="80000"/>
              </a:lnSpc>
            </a:pPr>
            <a:endParaRPr lang="en-US" sz="2800" dirty="0">
              <a:solidFill>
                <a:schemeClr val="tx2"/>
              </a:solidFill>
              <a:latin typeface="Calibri" panose="020F0502020204030204" pitchFamily="34" charset="0"/>
              <a:ea typeface="Adobe Fan Heiti Std B" panose="020B0700000000000000" pitchFamily="34" charset="-128"/>
            </a:endParaRPr>
          </a:p>
          <a:p>
            <a:pPr marL="0" indent="0">
              <a:lnSpc>
                <a:spcPct val="80000"/>
              </a:lnSpc>
              <a:buNone/>
            </a:pPr>
            <a:r>
              <a:rPr lang="en-US" sz="3600" dirty="0">
                <a:solidFill>
                  <a:schemeClr val="tx2"/>
                </a:solidFill>
                <a:latin typeface="Calibri" panose="020F0502020204030204" pitchFamily="34" charset="0"/>
                <a:ea typeface="Adobe Fan Heiti Std B" panose="020B0700000000000000" pitchFamily="34" charset="-128"/>
              </a:rPr>
              <a:t>CT scan results state</a:t>
            </a:r>
          </a:p>
          <a:p>
            <a:pPr>
              <a:lnSpc>
                <a:spcPct val="80000"/>
              </a:lnSpc>
            </a:pPr>
            <a:r>
              <a:rPr lang="en-US" sz="2800" dirty="0">
                <a:solidFill>
                  <a:schemeClr val="tx2"/>
                </a:solidFill>
                <a:latin typeface="Calibri" panose="020F0502020204030204" pitchFamily="34" charset="0"/>
                <a:ea typeface="Adobe Fan Heiti Std B" panose="020B0700000000000000" pitchFamily="34" charset="-128"/>
              </a:rPr>
              <a:t> “probable cancer”  </a:t>
            </a:r>
            <a:r>
              <a:rPr lang="en-US" sz="2800" dirty="0">
                <a:latin typeface="Calibri" panose="020F0502020204030204" pitchFamily="34" charset="0"/>
                <a:ea typeface="Adobe Fan Heiti Std B" panose="020B0700000000000000" pitchFamily="34" charset="-128"/>
              </a:rPr>
              <a:t>This </a:t>
            </a:r>
            <a:r>
              <a:rPr lang="en-US" sz="2800" dirty="0">
                <a:solidFill>
                  <a:srgbClr val="336699"/>
                </a:solidFill>
                <a:latin typeface="Calibri" panose="020F0502020204030204" pitchFamily="34" charset="0"/>
                <a:ea typeface="Adobe Fan Heiti Std B" panose="020B0700000000000000" pitchFamily="34" charset="-128"/>
              </a:rPr>
              <a:t>IS</a:t>
            </a:r>
            <a:r>
              <a:rPr lang="en-US" sz="2800" dirty="0">
                <a:latin typeface="Calibri" panose="020F0502020204030204" pitchFamily="34" charset="0"/>
                <a:ea typeface="Adobe Fan Heiti Std B" panose="020B0700000000000000" pitchFamily="34" charset="-128"/>
              </a:rPr>
              <a:t> reportable</a:t>
            </a:r>
            <a:endParaRPr lang="en-US" sz="2800" dirty="0">
              <a:solidFill>
                <a:schemeClr val="tx2"/>
              </a:solidFill>
              <a:latin typeface="Calibri" panose="020F0502020204030204" pitchFamily="34" charset="0"/>
              <a:ea typeface="Adobe Fan Heiti Std B" panose="020B0700000000000000" pitchFamily="34" charset="-128"/>
            </a:endParaRPr>
          </a:p>
          <a:p>
            <a:endParaRPr lang="en-US" dirty="0">
              <a:solidFill>
                <a:schemeClr val="accent2"/>
              </a:solidFill>
            </a:endParaRPr>
          </a:p>
          <a:p>
            <a:pPr>
              <a:buFontTx/>
              <a:buNone/>
            </a:pPr>
            <a:endParaRPr lang="en-US" dirty="0">
              <a:solidFill>
                <a:schemeClr val="accent2"/>
              </a:solidFill>
            </a:endParaRPr>
          </a:p>
          <a:p>
            <a:pPr lvl="1">
              <a:buFontTx/>
              <a:buNone/>
            </a:pPr>
            <a:endParaRPr lang="en-US" dirty="0">
              <a:solidFill>
                <a:schemeClr val="accent2"/>
              </a:solidFill>
            </a:endParaRPr>
          </a:p>
        </p:txBody>
      </p:sp>
    </p:spTree>
    <p:extLst>
      <p:ext uri="{BB962C8B-B14F-4D97-AF65-F5344CB8AC3E}">
        <p14:creationId xmlns:p14="http://schemas.microsoft.com/office/powerpoint/2010/main" val="4234566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0" name="Rectangle 4"/>
          <p:cNvSpPr>
            <a:spLocks noGrp="1" noChangeArrowheads="1"/>
          </p:cNvSpPr>
          <p:nvPr>
            <p:ph type="title"/>
          </p:nvPr>
        </p:nvSpPr>
        <p:spPr>
          <a:xfrm>
            <a:off x="457200" y="1600200"/>
            <a:ext cx="7772400" cy="2895600"/>
          </a:xfrm>
          <a:solidFill>
            <a:srgbClr val="FFC000">
              <a:alpha val="46000"/>
            </a:srgbClr>
          </a:solidFill>
          <a:ln/>
        </p:spPr>
        <p:txBody>
          <a:bodyPr>
            <a:normAutofit/>
          </a:bodyPr>
          <a:lstStyle/>
          <a:p>
            <a:pPr algn="ctr"/>
            <a:r>
              <a:rPr lang="en-US" sz="5400" b="1" dirty="0">
                <a:latin typeface="Dotum" panose="020B0600000101010101" pitchFamily="34" charset="-127"/>
                <a:ea typeface="Dotum" panose="020B0600000101010101" pitchFamily="34" charset="-127"/>
              </a:rPr>
              <a:t>What sources do I use</a:t>
            </a:r>
            <a:br>
              <a:rPr lang="en-US" sz="5400" b="1" dirty="0">
                <a:latin typeface="Dotum" panose="020B0600000101010101" pitchFamily="34" charset="-127"/>
                <a:ea typeface="Dotum" panose="020B0600000101010101" pitchFamily="34" charset="-127"/>
              </a:rPr>
            </a:br>
            <a:r>
              <a:rPr lang="en-US" sz="5400" b="1" dirty="0">
                <a:latin typeface="Dotum" panose="020B0600000101010101" pitchFamily="34" charset="-127"/>
                <a:ea typeface="Dotum" panose="020B0600000101010101" pitchFamily="34" charset="-127"/>
              </a:rPr>
              <a:t>to identify cases?</a:t>
            </a:r>
            <a:br>
              <a:rPr lang="en-US" sz="5400" b="1" dirty="0">
                <a:latin typeface="Dotum" panose="020B0600000101010101" pitchFamily="34" charset="-127"/>
                <a:ea typeface="Dotum" panose="020B0600000101010101" pitchFamily="34" charset="-127"/>
              </a:rPr>
            </a:br>
            <a:endParaRPr lang="en-US" sz="5400" b="1" dirty="0">
              <a:latin typeface="Dotum" panose="020B0600000101010101" pitchFamily="34" charset="-127"/>
              <a:ea typeface="Dotum" panose="020B0600000101010101" pitchFamily="34" charset="-127"/>
            </a:endParaRPr>
          </a:p>
        </p:txBody>
      </p:sp>
    </p:spTree>
    <p:extLst>
      <p:ext uri="{BB962C8B-B14F-4D97-AF65-F5344CB8AC3E}">
        <p14:creationId xmlns:p14="http://schemas.microsoft.com/office/powerpoint/2010/main" val="1091585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9"/>
          <p:cNvSpPr>
            <a:spLocks noGrp="1" noChangeArrowheads="1"/>
          </p:cNvSpPr>
          <p:nvPr>
            <p:ph type="title"/>
          </p:nvPr>
        </p:nvSpPr>
        <p:spPr>
          <a:xfrm>
            <a:off x="457200" y="274637"/>
            <a:ext cx="7848600" cy="1477963"/>
          </a:xfrm>
          <a:solidFill>
            <a:srgbClr val="FFC000">
              <a:alpha val="45882"/>
            </a:srgbClr>
          </a:solidFill>
        </p:spPr>
        <p:txBody>
          <a:bodyPr>
            <a:normAutofit/>
          </a:bodyPr>
          <a:lstStyle/>
          <a:p>
            <a:r>
              <a:rPr lang="en-US" sz="3600" b="1" dirty="0">
                <a:latin typeface="Dotum" panose="020B0600000101010101" pitchFamily="34" charset="-127"/>
                <a:ea typeface="Dotum" panose="020B0600000101010101" pitchFamily="34" charset="-127"/>
              </a:rPr>
              <a:t>There are several Missouri laws about cancer reporting</a:t>
            </a:r>
          </a:p>
        </p:txBody>
      </p:sp>
      <p:sp>
        <p:nvSpPr>
          <p:cNvPr id="3086" name="Text Box 14"/>
          <p:cNvSpPr txBox="1">
            <a:spLocks noChangeArrowheads="1"/>
          </p:cNvSpPr>
          <p:nvPr/>
        </p:nvSpPr>
        <p:spPr bwMode="auto">
          <a:xfrm>
            <a:off x="3260725" y="1941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 name="Content Placeholder 1"/>
          <p:cNvSpPr>
            <a:spLocks noGrp="1"/>
          </p:cNvSpPr>
          <p:nvPr>
            <p:ph sz="half" idx="1"/>
          </p:nvPr>
        </p:nvSpPr>
        <p:spPr>
          <a:xfrm>
            <a:off x="457200" y="2133600"/>
            <a:ext cx="7772400" cy="4267200"/>
          </a:xfrm>
        </p:spPr>
        <p:txBody>
          <a:bodyPr>
            <a:normAutofit fontScale="25000" lnSpcReduction="20000"/>
          </a:bodyPr>
          <a:lstStyle/>
          <a:p>
            <a:pPr marL="0" indent="0">
              <a:buNone/>
            </a:pPr>
            <a:r>
              <a:rPr lang="en-US" sz="12800" dirty="0">
                <a:solidFill>
                  <a:schemeClr val="tx2"/>
                </a:solidFill>
                <a:latin typeface="Calibri" panose="020F0502020204030204" pitchFamily="34" charset="0"/>
                <a:ea typeface="Adobe Fan Heiti Std B" panose="020B0700000000000000" pitchFamily="34" charset="-128"/>
              </a:rPr>
              <a:t>Missouri Cancer Registry (MCR) Regulations </a:t>
            </a:r>
          </a:p>
          <a:p>
            <a:r>
              <a:rPr lang="en-US" sz="8000" dirty="0">
                <a:solidFill>
                  <a:schemeClr val="tx2"/>
                </a:solidFill>
                <a:latin typeface="Calibri" panose="020F0502020204030204" pitchFamily="34" charset="0"/>
                <a:ea typeface="Adobe Fan Heiti Std B" panose="020B0700000000000000" pitchFamily="34" charset="-128"/>
              </a:rPr>
              <a:t>Reporting of cancer cases to the Missouri Department of Health (now the Missouri Department of Health and Senior Services) for Missouri hospitals became mandatory in 1984 when the State General Assembly passed a bill to require inpatient reporting by hospitals.</a:t>
            </a:r>
          </a:p>
          <a:p>
            <a:r>
              <a:rPr lang="en-US" sz="8000" dirty="0">
                <a:solidFill>
                  <a:schemeClr val="tx2"/>
                </a:solidFill>
                <a:latin typeface="Calibri" panose="020F0502020204030204" pitchFamily="34" charset="0"/>
                <a:ea typeface="Adobe Fan Heiti Std B" panose="020B0700000000000000" pitchFamily="34" charset="-128"/>
              </a:rPr>
              <a:t>Due to changes in the health care delivery system, an increasing number of cancer cases are now being treated outside the hospital setting.</a:t>
            </a:r>
          </a:p>
          <a:p>
            <a:r>
              <a:rPr lang="en-US" sz="8000" dirty="0">
                <a:solidFill>
                  <a:schemeClr val="tx2"/>
                </a:solidFill>
                <a:latin typeface="Calibri" panose="020F0502020204030204" pitchFamily="34" charset="0"/>
                <a:ea typeface="Adobe Fan Heiti Std B" panose="020B0700000000000000" pitchFamily="34" charset="-128"/>
              </a:rPr>
              <a:t>Therefore, an expanded cancer reporting law was passed in 1999. </a:t>
            </a:r>
          </a:p>
          <a:p>
            <a:r>
              <a:rPr lang="en-US" sz="8000" dirty="0">
                <a:solidFill>
                  <a:schemeClr val="tx2"/>
                </a:solidFill>
                <a:latin typeface="Calibri" panose="020F0502020204030204" pitchFamily="34" charset="0"/>
                <a:ea typeface="Adobe Fan Heiti Std B" panose="020B0700000000000000" pitchFamily="34" charset="-128"/>
              </a:rPr>
              <a:t>This law requires that pathology laboratories, ambulatory surgery centers, freestanding cancer clinics and treatment centers, physicians and </a:t>
            </a:r>
            <a:r>
              <a:rPr lang="en-US" sz="8000" i="1" dirty="0">
                <a:solidFill>
                  <a:schemeClr val="tx2"/>
                </a:solidFill>
                <a:latin typeface="Calibri" panose="020F0502020204030204" pitchFamily="34" charset="0"/>
                <a:ea typeface="Adobe Fan Heiti Std B" panose="020B0700000000000000" pitchFamily="34" charset="-128"/>
              </a:rPr>
              <a:t>long-term care facilities </a:t>
            </a:r>
            <a:r>
              <a:rPr lang="en-US" sz="8000" dirty="0">
                <a:solidFill>
                  <a:schemeClr val="tx2"/>
                </a:solidFill>
                <a:latin typeface="Calibri" panose="020F0502020204030204" pitchFamily="34" charset="0"/>
                <a:ea typeface="Adobe Fan Heiti Std B" panose="020B0700000000000000" pitchFamily="34" charset="-128"/>
              </a:rPr>
              <a:t>also report cancer cases.</a:t>
            </a:r>
            <a:br>
              <a:rPr lang="en-US" sz="8000" dirty="0">
                <a:solidFill>
                  <a:schemeClr val="tx2"/>
                </a:solidFill>
                <a:latin typeface="Calibri" panose="020F0502020204030204" pitchFamily="34" charset="0"/>
                <a:ea typeface="Adobe Fan Heiti Std B" panose="020B0700000000000000" pitchFamily="34" charset="-128"/>
              </a:rPr>
            </a:br>
            <a:endParaRPr lang="en-US" sz="8000" dirty="0">
              <a:solidFill>
                <a:schemeClr val="tx2"/>
              </a:solidFill>
              <a:latin typeface="Calibri" panose="020F0502020204030204" pitchFamily="34" charset="0"/>
              <a:ea typeface="Adobe Fan Heiti Std B" panose="020B0700000000000000" pitchFamily="34" charset="-128"/>
            </a:endParaRPr>
          </a:p>
          <a:p>
            <a:endParaRPr lang="en-US" dirty="0"/>
          </a:p>
        </p:txBody>
      </p:sp>
    </p:spTree>
    <p:extLst>
      <p:ext uri="{BB962C8B-B14F-4D97-AF65-F5344CB8AC3E}">
        <p14:creationId xmlns:p14="http://schemas.microsoft.com/office/powerpoint/2010/main" val="308162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74637"/>
            <a:ext cx="7772400" cy="1554161"/>
          </a:xfrm>
          <a:solidFill>
            <a:srgbClr val="FFC000">
              <a:alpha val="46000"/>
            </a:srgbClr>
          </a:solidFill>
        </p:spPr>
        <p:txBody>
          <a:bodyPr>
            <a:noAutofit/>
          </a:bodyPr>
          <a:lstStyle/>
          <a:p>
            <a:r>
              <a:rPr lang="en-US" sz="3600" b="1" dirty="0">
                <a:latin typeface="Dotum" panose="020B0600000101010101" pitchFamily="34" charset="-127"/>
                <a:ea typeface="Dotum" panose="020B0600000101010101" pitchFamily="34" charset="-127"/>
              </a:rPr>
              <a:t>Common places to look for reportable cases include:</a:t>
            </a:r>
          </a:p>
        </p:txBody>
      </p:sp>
      <p:sp>
        <p:nvSpPr>
          <p:cNvPr id="55299" name="Rectangle 3"/>
          <p:cNvSpPr>
            <a:spLocks noGrp="1" noChangeArrowheads="1"/>
          </p:cNvSpPr>
          <p:nvPr>
            <p:ph idx="1"/>
          </p:nvPr>
        </p:nvSpPr>
        <p:spPr>
          <a:xfrm>
            <a:off x="469232" y="2133600"/>
            <a:ext cx="7760368" cy="4365625"/>
          </a:xfrm>
          <a:ln w="38100">
            <a:noFill/>
          </a:ln>
        </p:spPr>
        <p:txBody>
          <a:bodyPr>
            <a:normAutofit/>
          </a:bodyPr>
          <a:lstStyle/>
          <a:p>
            <a:pPr>
              <a:lnSpc>
                <a:spcPct val="80000"/>
              </a:lnSpc>
            </a:pPr>
            <a:r>
              <a:rPr lang="en-US" sz="2000" b="1" dirty="0">
                <a:latin typeface="Calibri" panose="020F0502020204030204" pitchFamily="34" charset="0"/>
                <a:ea typeface="Adobe Fan Heiti Std B" panose="020B0700000000000000" pitchFamily="34" charset="-128"/>
              </a:rPr>
              <a:t>Medical Records/HIM departments</a:t>
            </a:r>
            <a:r>
              <a:rPr lang="en-US" sz="2000" u="sng" dirty="0">
                <a:latin typeface="Calibri" panose="020F0502020204030204" pitchFamily="34" charset="0"/>
                <a:ea typeface="Adobe Fan Heiti Std B" panose="020B0700000000000000" pitchFamily="34" charset="-128"/>
              </a:rPr>
              <a:t>:</a:t>
            </a:r>
            <a:r>
              <a:rPr lang="en-US" sz="2000" dirty="0">
                <a:latin typeface="Calibri" panose="020F0502020204030204" pitchFamily="34" charset="0"/>
                <a:ea typeface="Adobe Fan Heiti Std B" panose="020B0700000000000000" pitchFamily="34" charset="-128"/>
              </a:rPr>
              <a:t> These departments can produce lists based on the patient’s diagnosis (ICD-10 codes) and/or the type of procedure done for the patient (ICD-10- PCS codes). These lists are commonly called medical records disease indices (MRDI)</a:t>
            </a:r>
          </a:p>
          <a:p>
            <a:pPr>
              <a:lnSpc>
                <a:spcPct val="80000"/>
              </a:lnSpc>
            </a:pPr>
            <a:r>
              <a:rPr lang="en-US" sz="2000" b="1" dirty="0">
                <a:latin typeface="Calibri" panose="020F0502020204030204" pitchFamily="34" charset="0"/>
                <a:ea typeface="Adobe Fan Heiti Std B" panose="020B0700000000000000" pitchFamily="34" charset="-128"/>
              </a:rPr>
              <a:t>Laboratory reports</a:t>
            </a:r>
            <a:r>
              <a:rPr lang="en-US" sz="2000" dirty="0">
                <a:latin typeface="Calibri" panose="020F0502020204030204" pitchFamily="34" charset="0"/>
                <a:ea typeface="Adobe Fan Heiti Std B" panose="020B0700000000000000" pitchFamily="34" charset="-128"/>
              </a:rPr>
              <a:t>: Pathology reports from surgical procedures are a good source. Cytology reports from urine, sputum, fluids such as spinal, pleural, </a:t>
            </a:r>
            <a:r>
              <a:rPr lang="en-US" sz="2000" dirty="0" err="1">
                <a:latin typeface="Calibri" panose="020F0502020204030204" pitchFamily="34" charset="0"/>
                <a:ea typeface="Adobe Fan Heiti Std B" panose="020B0700000000000000" pitchFamily="34" charset="-128"/>
              </a:rPr>
              <a:t>ascites</a:t>
            </a:r>
            <a:r>
              <a:rPr lang="en-US" sz="2000" dirty="0">
                <a:latin typeface="Calibri" panose="020F0502020204030204" pitchFamily="34" charset="0"/>
                <a:ea typeface="Adobe Fan Heiti Std B" panose="020B0700000000000000" pitchFamily="34" charset="-128"/>
              </a:rPr>
              <a:t>, etc. are also good sources to use when looking for reportable cases.  Pap tests are considered cytology, but MCR does not require results from those procedures</a:t>
            </a:r>
          </a:p>
          <a:p>
            <a:pPr>
              <a:lnSpc>
                <a:spcPct val="80000"/>
              </a:lnSpc>
            </a:pPr>
            <a:r>
              <a:rPr lang="en-US" sz="2000" b="1" dirty="0">
                <a:latin typeface="Calibri" panose="020F0502020204030204" pitchFamily="34" charset="0"/>
                <a:ea typeface="Adobe Fan Heiti Std B" panose="020B0700000000000000" pitchFamily="34" charset="-128"/>
              </a:rPr>
              <a:t>Outpatient department lists</a:t>
            </a:r>
            <a:r>
              <a:rPr lang="en-US" sz="2000" dirty="0">
                <a:latin typeface="Calibri" panose="020F0502020204030204" pitchFamily="34" charset="0"/>
                <a:ea typeface="Adobe Fan Heiti Std B" panose="020B0700000000000000" pitchFamily="34" charset="-128"/>
              </a:rPr>
              <a:t>:</a:t>
            </a:r>
            <a:r>
              <a:rPr lang="en-US" sz="2000" b="1" dirty="0">
                <a:latin typeface="Calibri" panose="020F0502020204030204" pitchFamily="34" charset="0"/>
                <a:ea typeface="Adobe Fan Heiti Std B" panose="020B0700000000000000" pitchFamily="34" charset="-128"/>
              </a:rPr>
              <a:t> </a:t>
            </a:r>
            <a:r>
              <a:rPr lang="en-US" sz="2000" dirty="0">
                <a:latin typeface="Calibri" panose="020F0502020204030204" pitchFamily="34" charset="0"/>
                <a:ea typeface="Adobe Fan Heiti Std B" panose="020B0700000000000000" pitchFamily="34" charset="-128"/>
              </a:rPr>
              <a:t>Patient lists from outpatient sites such as same day surgery clinics, satellite clinics, etc. can provide possible reportable cases. Clinic charts must be reviewed at least annually, but it may be easier to do it more often (monthly or quarterly)</a:t>
            </a:r>
            <a:endParaRPr lang="en-US" sz="2000" dirty="0">
              <a:solidFill>
                <a:schemeClr val="accent2"/>
              </a:solidFill>
              <a:latin typeface="Adobe Fan Heiti Std B" panose="020B0700000000000000" pitchFamily="34" charset="-128"/>
              <a:ea typeface="Adobe Fan Heiti Std B" panose="020B0700000000000000" pitchFamily="34" charset="-128"/>
            </a:endParaRPr>
          </a:p>
        </p:txBody>
      </p:sp>
      <p:sp>
        <p:nvSpPr>
          <p:cNvPr id="55300"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55301"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2425649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a:xfrm>
            <a:off x="457200" y="2209800"/>
            <a:ext cx="7772400" cy="4419600"/>
          </a:xfrm>
          <a:ln>
            <a:noFill/>
          </a:ln>
        </p:spPr>
        <p:txBody>
          <a:bodyPr>
            <a:noAutofit/>
          </a:bodyPr>
          <a:lstStyle/>
          <a:p>
            <a:pPr>
              <a:lnSpc>
                <a:spcPct val="80000"/>
              </a:lnSpc>
            </a:pPr>
            <a:r>
              <a:rPr lang="en-US" sz="2000" dirty="0">
                <a:latin typeface="Calibri" panose="020F0502020204030204" pitchFamily="34" charset="0"/>
                <a:ea typeface="Adobe Fan Heiti Std B" panose="020B0700000000000000" pitchFamily="34" charset="-128"/>
              </a:rPr>
              <a:t>The MRDI is one of the most complete sources to locate reportable cases. It must be designed to include codes to identify all potential cases based on ICD-10-CM DIAGNOSIS CODES.</a:t>
            </a:r>
          </a:p>
          <a:p>
            <a:pPr>
              <a:lnSpc>
                <a:spcPct val="80000"/>
              </a:lnSpc>
            </a:pPr>
            <a:r>
              <a:rPr lang="en-US" sz="2000" dirty="0">
                <a:latin typeface="Calibri" panose="020F0502020204030204" pitchFamily="34" charset="0"/>
                <a:ea typeface="Adobe Fan Heiti Std B" panose="020B0700000000000000" pitchFamily="34" charset="-128"/>
              </a:rPr>
              <a:t>For each admission of the patient include THE TOP SIX ICD-10 CODES (see MCR Abstract Code Manual or the MCR website for list of reportable codes) and reviewed on a regular basis (at least quarterly). </a:t>
            </a:r>
          </a:p>
          <a:p>
            <a:pPr>
              <a:lnSpc>
                <a:spcPct val="80000"/>
              </a:lnSpc>
            </a:pPr>
            <a:r>
              <a:rPr lang="en-US" sz="2000" dirty="0">
                <a:latin typeface="Calibri" panose="020F0502020204030204" pitchFamily="34" charset="0"/>
                <a:ea typeface="Adobe Fan Heiti Std B" panose="020B0700000000000000" pitchFamily="34" charset="-128"/>
              </a:rPr>
              <a:t>Do not rely on non-specific activities such as discharge lists, memory or charts being identified by coders.</a:t>
            </a:r>
          </a:p>
          <a:p>
            <a:pPr>
              <a:lnSpc>
                <a:spcPct val="80000"/>
              </a:lnSpc>
            </a:pPr>
            <a:r>
              <a:rPr lang="en-US" sz="2000" dirty="0">
                <a:latin typeface="Calibri" panose="020F0502020204030204" pitchFamily="34" charset="0"/>
                <a:ea typeface="Adobe Fan Heiti Std B" panose="020B0700000000000000" pitchFamily="34" charset="-128"/>
              </a:rPr>
              <a:t>The report  should be designed to include patient name, date of birth, ICD-10-CM codes, procedure codes, admission type and medical record number and sorted by patient name.</a:t>
            </a:r>
          </a:p>
          <a:p>
            <a:pPr>
              <a:lnSpc>
                <a:spcPct val="80000"/>
              </a:lnSpc>
            </a:pPr>
            <a:r>
              <a:rPr lang="en-US" sz="2000" dirty="0">
                <a:latin typeface="Calibri" panose="020F0502020204030204" pitchFamily="34" charset="0"/>
                <a:ea typeface="Adobe Fan Heiti Std B" panose="020B0700000000000000" pitchFamily="34" charset="-128"/>
              </a:rPr>
              <a:t>If your department does not have the capability to generate the report, request assistance from your hospital’s IT department. </a:t>
            </a:r>
          </a:p>
        </p:txBody>
      </p:sp>
      <p:sp>
        <p:nvSpPr>
          <p:cNvPr id="81924" name="Rectangle 4"/>
          <p:cNvSpPr>
            <a:spLocks noChangeArrowheads="1"/>
          </p:cNvSpPr>
          <p:nvPr/>
        </p:nvSpPr>
        <p:spPr bwMode="auto">
          <a:xfrm>
            <a:off x="457200" y="381000"/>
            <a:ext cx="7772400" cy="1600200"/>
          </a:xfrm>
          <a:prstGeom prst="rect">
            <a:avLst/>
          </a:prstGeom>
          <a:solidFill>
            <a:srgbClr val="FFC000">
              <a:alpha val="46000"/>
            </a:srgbClr>
          </a:solidFill>
          <a:ln w="9525" algn="ctr">
            <a:noFill/>
            <a:miter lim="800000"/>
            <a:headEnd/>
            <a:tailEnd/>
          </a:ln>
          <a:effectLst/>
        </p:spPr>
        <p:txBody>
          <a:bodyPr wrap="none" anchor="ctr"/>
          <a:lstStyle/>
          <a:p>
            <a:pPr algn="l"/>
            <a:r>
              <a:rPr lang="en-US" sz="3900" b="1" spc="-50" dirty="0">
                <a:solidFill>
                  <a:schemeClr val="tx1"/>
                </a:solidFill>
                <a:latin typeface="Dotum" panose="020B0600000101010101" pitchFamily="34" charset="-127"/>
                <a:ea typeface="Dotum" panose="020B0600000101010101" pitchFamily="34" charset="-127"/>
                <a:cs typeface="+mj-cs"/>
              </a:rPr>
              <a:t>Using the medical record disease </a:t>
            </a:r>
          </a:p>
          <a:p>
            <a:pPr algn="l"/>
            <a:r>
              <a:rPr lang="en-US" sz="3900" b="1" spc="-50" dirty="0">
                <a:solidFill>
                  <a:schemeClr val="tx1"/>
                </a:solidFill>
                <a:latin typeface="Dotum" panose="020B0600000101010101" pitchFamily="34" charset="-127"/>
                <a:ea typeface="Dotum" panose="020B0600000101010101" pitchFamily="34" charset="-127"/>
                <a:cs typeface="+mj-cs"/>
              </a:rPr>
              <a:t>index (MRDI) to locate cases</a:t>
            </a:r>
          </a:p>
        </p:txBody>
      </p:sp>
      <p:sp>
        <p:nvSpPr>
          <p:cNvPr id="81925" name="Rectangle 5"/>
          <p:cNvSpPr>
            <a:spLocks noChangeArrowheads="1"/>
          </p:cNvSpPr>
          <p:nvPr/>
        </p:nvSpPr>
        <p:spPr bwMode="auto">
          <a:xfrm>
            <a:off x="2895600" y="1676400"/>
            <a:ext cx="4343400" cy="1219200"/>
          </a:xfrm>
          <a:prstGeom prst="rect">
            <a:avLst/>
          </a:prstGeom>
          <a:noFill/>
          <a:ln w="9525" algn="ctr">
            <a:noFill/>
            <a:miter lim="800000"/>
            <a:headEnd/>
            <a:tailEnd/>
          </a:ln>
          <a:effectLst/>
        </p:spPr>
        <p:txBody>
          <a:bodyPr wrap="none" anchor="ctr"/>
          <a:lstStyle/>
          <a:p>
            <a:endParaRPr lang="en-US" sz="2400"/>
          </a:p>
        </p:txBody>
      </p:sp>
    </p:spTree>
    <p:extLst>
      <p:ext uri="{BB962C8B-B14F-4D97-AF65-F5344CB8AC3E}">
        <p14:creationId xmlns:p14="http://schemas.microsoft.com/office/powerpoint/2010/main" val="2642654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304800"/>
            <a:ext cx="7772400" cy="1752600"/>
          </a:xfrm>
          <a:solidFill>
            <a:srgbClr val="FFC000">
              <a:alpha val="46000"/>
            </a:srgbClr>
          </a:solidFill>
        </p:spPr>
        <p:txBody>
          <a:bodyPr>
            <a:normAutofit fontScale="90000"/>
          </a:bodyPr>
          <a:lstStyle/>
          <a:p>
            <a:pPr>
              <a:spcBef>
                <a:spcPts val="1400"/>
              </a:spcBef>
              <a:spcAft>
                <a:spcPts val="200"/>
              </a:spcAft>
            </a:pPr>
            <a:br>
              <a:rPr lang="en-US" sz="2000" dirty="0"/>
            </a:br>
            <a:br>
              <a:rPr lang="en-US" sz="2000" dirty="0"/>
            </a:br>
            <a:br>
              <a:rPr lang="en-US" sz="2000" dirty="0"/>
            </a:br>
            <a:br>
              <a:rPr lang="en-US" sz="2000" dirty="0"/>
            </a:br>
            <a:br>
              <a:rPr lang="en-US" sz="2000" dirty="0"/>
            </a:br>
            <a:br>
              <a:rPr lang="en-US" sz="2000" dirty="0"/>
            </a:br>
            <a:r>
              <a:rPr lang="en-US" sz="4400" b="1" dirty="0">
                <a:latin typeface="Dotum" panose="020B0600000101010101" pitchFamily="34" charset="-127"/>
                <a:ea typeface="Dotum" panose="020B0600000101010101" pitchFamily="34" charset="-127"/>
              </a:rPr>
              <a:t>Using the pathology report to locate cases</a:t>
            </a:r>
            <a:endParaRPr lang="en-US" b="1" dirty="0">
              <a:latin typeface="Dotum" panose="020B0600000101010101" pitchFamily="34" charset="-127"/>
              <a:ea typeface="Dotum" panose="020B0600000101010101" pitchFamily="34" charset="-127"/>
            </a:endParaRPr>
          </a:p>
        </p:txBody>
      </p:sp>
      <p:sp>
        <p:nvSpPr>
          <p:cNvPr id="74755" name="Rectangle 3"/>
          <p:cNvSpPr>
            <a:spLocks noGrp="1" noChangeArrowheads="1"/>
          </p:cNvSpPr>
          <p:nvPr>
            <p:ph idx="1"/>
          </p:nvPr>
        </p:nvSpPr>
        <p:spPr>
          <a:xfrm>
            <a:off x="457200" y="2362200"/>
            <a:ext cx="7772400" cy="3962400"/>
          </a:xfrm>
          <a:noFill/>
          <a:ln>
            <a:noFill/>
          </a:ln>
        </p:spPr>
        <p:txBody>
          <a:bodyPr>
            <a:normAutofit/>
          </a:bodyPr>
          <a:lstStyle/>
          <a:p>
            <a:pPr>
              <a:lnSpc>
                <a:spcPct val="80000"/>
              </a:lnSpc>
            </a:pPr>
            <a:r>
              <a:rPr lang="en-US" sz="2400" dirty="0">
                <a:latin typeface="Calibri" panose="020F0502020204030204" pitchFamily="34" charset="0"/>
                <a:ea typeface="Adobe Fan Heiti Std B" panose="020B0700000000000000" pitchFamily="34" charset="-128"/>
              </a:rPr>
              <a:t>The use of pathology reports will identify patients diagnosed  and or treated at your facility</a:t>
            </a:r>
          </a:p>
          <a:p>
            <a:pPr>
              <a:lnSpc>
                <a:spcPct val="80000"/>
              </a:lnSpc>
            </a:pPr>
            <a:r>
              <a:rPr lang="en-US" sz="2400" dirty="0">
                <a:latin typeface="Calibri" panose="020F0502020204030204" pitchFamily="34" charset="0"/>
                <a:ea typeface="Adobe Fan Heiti Std B" panose="020B0700000000000000" pitchFamily="34" charset="-128"/>
              </a:rPr>
              <a:t>Collaborate with staff in the pathology department to route copies of all path reports that mention a reportable diagnosis</a:t>
            </a:r>
          </a:p>
          <a:p>
            <a:pPr>
              <a:lnSpc>
                <a:spcPct val="80000"/>
              </a:lnSpc>
            </a:pPr>
            <a:r>
              <a:rPr lang="en-US" sz="2400" dirty="0">
                <a:latin typeface="Calibri" panose="020F0502020204030204" pitchFamily="34" charset="0"/>
                <a:ea typeface="Adobe Fan Heiti Std B" panose="020B0700000000000000" pitchFamily="34" charset="-128"/>
              </a:rPr>
              <a:t>Provide pathology department personnel with the necessary information to identify cancer cases</a:t>
            </a:r>
          </a:p>
          <a:p>
            <a:pPr>
              <a:lnSpc>
                <a:spcPct val="80000"/>
              </a:lnSpc>
            </a:pPr>
            <a:r>
              <a:rPr lang="en-US" sz="2400" dirty="0">
                <a:latin typeface="Calibri" panose="020F0502020204030204" pitchFamily="34" charset="0"/>
                <a:ea typeface="Adobe Fan Heiti Std B" panose="020B0700000000000000" pitchFamily="34" charset="-128"/>
              </a:rPr>
              <a:t>Some facilities may have electronic pathology records that could be used to produce regular reports</a:t>
            </a:r>
          </a:p>
        </p:txBody>
      </p:sp>
    </p:spTree>
    <p:extLst>
      <p:ext uri="{BB962C8B-B14F-4D97-AF65-F5344CB8AC3E}">
        <p14:creationId xmlns:p14="http://schemas.microsoft.com/office/powerpoint/2010/main" val="1071821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274637"/>
            <a:ext cx="7772400" cy="1325563"/>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Other sources</a:t>
            </a:r>
          </a:p>
        </p:txBody>
      </p:sp>
      <p:sp>
        <p:nvSpPr>
          <p:cNvPr id="126979" name="Rectangle 3"/>
          <p:cNvSpPr>
            <a:spLocks noGrp="1" noChangeArrowheads="1"/>
          </p:cNvSpPr>
          <p:nvPr>
            <p:ph idx="1"/>
          </p:nvPr>
        </p:nvSpPr>
        <p:spPr>
          <a:xfrm>
            <a:off x="457200" y="1981200"/>
            <a:ext cx="7772400" cy="4198938"/>
          </a:xfrm>
          <a:ln>
            <a:noFill/>
          </a:ln>
        </p:spPr>
        <p:txBody>
          <a:bodyPr>
            <a:normAutofit/>
          </a:bodyPr>
          <a:lstStyle/>
          <a:p>
            <a:pPr marL="0" indent="0">
              <a:buNone/>
            </a:pPr>
            <a:r>
              <a:rPr lang="en-US" sz="3600" dirty="0">
                <a:latin typeface="Calibri" panose="020F0502020204030204" pitchFamily="34" charset="0"/>
              </a:rPr>
              <a:t>If the hospital owns the records: </a:t>
            </a:r>
          </a:p>
          <a:p>
            <a:pPr marL="0" indent="0">
              <a:buNone/>
            </a:pPr>
            <a:r>
              <a:rPr lang="en-US" sz="3600" dirty="0">
                <a:latin typeface="Calibri" panose="020F0502020204030204" pitchFamily="34" charset="0"/>
              </a:rPr>
              <a:t>Outpatient listings</a:t>
            </a:r>
          </a:p>
          <a:p>
            <a:pPr lvl="1"/>
            <a:r>
              <a:rPr lang="en-US" sz="2800" dirty="0">
                <a:latin typeface="Calibri" panose="020F0502020204030204" pitchFamily="34" charset="0"/>
              </a:rPr>
              <a:t>Same-day surgery centers</a:t>
            </a:r>
          </a:p>
          <a:p>
            <a:pPr lvl="1"/>
            <a:r>
              <a:rPr lang="en-US" sz="2800" dirty="0">
                <a:latin typeface="Calibri" panose="020F0502020204030204" pitchFamily="34" charset="0"/>
              </a:rPr>
              <a:t>Satellite clinics</a:t>
            </a:r>
          </a:p>
          <a:p>
            <a:pPr marL="0" indent="0">
              <a:buNone/>
            </a:pPr>
            <a:r>
              <a:rPr lang="en-US" sz="2400" dirty="0">
                <a:latin typeface="Calibri" panose="020F0502020204030204" pitchFamily="34" charset="0"/>
              </a:rPr>
              <a:t>***Occasionally you will run across a chart that provides evidence of a diagnosis in a physician’s office. </a:t>
            </a:r>
            <a:r>
              <a:rPr lang="en-US" sz="2400" i="1" dirty="0">
                <a:solidFill>
                  <a:srgbClr val="336699"/>
                </a:solidFill>
                <a:latin typeface="Calibri" panose="020F0502020204030204" pitchFamily="34" charset="0"/>
              </a:rPr>
              <a:t>Cases generated by a patient having been seen in a physician’s office NOT owned by the hospital are not your responsibility to report unless contracted to do so for them</a:t>
            </a:r>
          </a:p>
        </p:txBody>
      </p:sp>
    </p:spTree>
    <p:extLst>
      <p:ext uri="{BB962C8B-B14F-4D97-AF65-F5344CB8AC3E}">
        <p14:creationId xmlns:p14="http://schemas.microsoft.com/office/powerpoint/2010/main" val="94805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20" name="Rectangle 8"/>
          <p:cNvSpPr>
            <a:spLocks noGrp="1" noChangeArrowheads="1"/>
          </p:cNvSpPr>
          <p:nvPr>
            <p:ph type="title"/>
          </p:nvPr>
        </p:nvSpPr>
        <p:spPr>
          <a:xfrm>
            <a:off x="457200" y="274637"/>
            <a:ext cx="7772400" cy="1347787"/>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Potential sources </a:t>
            </a:r>
            <a:r>
              <a:rPr lang="en-US" sz="2400" b="1" dirty="0">
                <a:latin typeface="Dotum" panose="020B0600000101010101" pitchFamily="34" charset="-127"/>
                <a:ea typeface="Dotum" panose="020B0600000101010101" pitchFamily="34" charset="-127"/>
              </a:rPr>
              <a:t>(continued)</a:t>
            </a:r>
          </a:p>
        </p:txBody>
      </p:sp>
      <p:sp>
        <p:nvSpPr>
          <p:cNvPr id="115714" name="Rectangle 2"/>
          <p:cNvSpPr>
            <a:spLocks noGrp="1" noChangeArrowheads="1"/>
          </p:cNvSpPr>
          <p:nvPr>
            <p:ph idx="1"/>
          </p:nvPr>
        </p:nvSpPr>
        <p:spPr>
          <a:xfrm>
            <a:off x="457200" y="1981200"/>
            <a:ext cx="7772400" cy="4648200"/>
          </a:xfrm>
          <a:ln w="38100">
            <a:noFill/>
          </a:ln>
        </p:spPr>
        <p:txBody>
          <a:bodyPr>
            <a:noAutofit/>
          </a:bodyPr>
          <a:lstStyle/>
          <a:p>
            <a:pPr marL="0" indent="0">
              <a:buNone/>
            </a:pPr>
            <a:r>
              <a:rPr lang="en-US" sz="3200" dirty="0">
                <a:latin typeface="Calibri" panose="020F0502020204030204" pitchFamily="34" charset="0"/>
              </a:rPr>
              <a:t>Other potential sources: </a:t>
            </a:r>
          </a:p>
          <a:p>
            <a:pPr marL="0" indent="0">
              <a:buNone/>
            </a:pPr>
            <a:endParaRPr lang="en-US" sz="1000" dirty="0">
              <a:latin typeface="Calibri" panose="020F0502020204030204" pitchFamily="34" charset="0"/>
            </a:endParaRPr>
          </a:p>
          <a:p>
            <a:pPr lvl="1"/>
            <a:r>
              <a:rPr lang="en-US" sz="2400" dirty="0">
                <a:latin typeface="Calibri" panose="020F0502020204030204" pitchFamily="34" charset="0"/>
              </a:rPr>
              <a:t>Specialty procedures for patients should have a special procedure code. You should be able to ask for them to be reported on the MRDI</a:t>
            </a:r>
          </a:p>
          <a:p>
            <a:pPr lvl="1"/>
            <a:r>
              <a:rPr lang="en-US" sz="2400" dirty="0">
                <a:latin typeface="Calibri" panose="020F0502020204030204" pitchFamily="34" charset="0"/>
              </a:rPr>
              <a:t>Colonoscopy and  EGD endoscopy</a:t>
            </a:r>
          </a:p>
          <a:p>
            <a:pPr lvl="1"/>
            <a:r>
              <a:rPr lang="en-US" sz="2400" dirty="0">
                <a:latin typeface="Calibri" panose="020F0502020204030204" pitchFamily="34" charset="0"/>
              </a:rPr>
              <a:t>Bronchoscopy </a:t>
            </a:r>
          </a:p>
          <a:p>
            <a:pPr lvl="1"/>
            <a:r>
              <a:rPr lang="en-US" sz="2400" dirty="0">
                <a:latin typeface="Calibri" panose="020F0502020204030204" pitchFamily="34" charset="0"/>
              </a:rPr>
              <a:t>Orchiectomy</a:t>
            </a:r>
          </a:p>
          <a:p>
            <a:pPr lvl="1"/>
            <a:r>
              <a:rPr lang="en-US" sz="2400" dirty="0">
                <a:latin typeface="Calibri" panose="020F0502020204030204" pitchFamily="34" charset="0"/>
              </a:rPr>
              <a:t>Biopsies and excisional surgeries</a:t>
            </a:r>
          </a:p>
          <a:p>
            <a:pPr lvl="1"/>
            <a:r>
              <a:rPr lang="en-US" sz="2400" dirty="0">
                <a:latin typeface="Calibri" panose="020F0502020204030204" pitchFamily="34" charset="0"/>
              </a:rPr>
              <a:t>Chemo infusion</a:t>
            </a:r>
          </a:p>
          <a:p>
            <a:pPr lvl="1"/>
            <a:r>
              <a:rPr lang="en-US" sz="2400" dirty="0">
                <a:latin typeface="Calibri" panose="020F0502020204030204" pitchFamily="34" charset="0"/>
              </a:rPr>
              <a:t>Radiation therapy</a:t>
            </a:r>
          </a:p>
          <a:p>
            <a:pPr marL="274320" lvl="1" indent="0">
              <a:buNone/>
            </a:pPr>
            <a:endParaRPr lang="en-US" dirty="0">
              <a:latin typeface="Calibri" panose="020F0502020204030204" pitchFamily="34" charset="0"/>
            </a:endParaRPr>
          </a:p>
          <a:p>
            <a:pPr marL="0" lvl="1" indent="0">
              <a:spcBef>
                <a:spcPts val="200"/>
              </a:spcBef>
              <a:spcAft>
                <a:spcPts val="200"/>
              </a:spcAft>
              <a:buNone/>
            </a:pPr>
            <a:br>
              <a:rPr lang="en-US" dirty="0">
                <a:latin typeface="Calibri" panose="020F0502020204030204" pitchFamily="34" charset="0"/>
              </a:rPr>
            </a:br>
            <a:endParaRPr lang="en-US" dirty="0">
              <a:latin typeface="Calibri" panose="020F0502020204030204" pitchFamily="34" charset="0"/>
            </a:endParaRPr>
          </a:p>
          <a:p>
            <a:pPr lvl="1"/>
            <a:endParaRPr lang="en-US" sz="2400" dirty="0">
              <a:latin typeface="Calibri" panose="020F0502020204030204" pitchFamily="34" charset="0"/>
            </a:endParaRPr>
          </a:p>
        </p:txBody>
      </p:sp>
      <p:sp>
        <p:nvSpPr>
          <p:cNvPr id="115715" name="Text Box 3"/>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Tree>
    <p:extLst>
      <p:ext uri="{BB962C8B-B14F-4D97-AF65-F5344CB8AC3E}">
        <p14:creationId xmlns:p14="http://schemas.microsoft.com/office/powerpoint/2010/main" val="295737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20" name="Rectangle 8"/>
          <p:cNvSpPr>
            <a:spLocks noGrp="1" noChangeArrowheads="1"/>
          </p:cNvSpPr>
          <p:nvPr>
            <p:ph type="title"/>
          </p:nvPr>
        </p:nvSpPr>
        <p:spPr>
          <a:xfrm>
            <a:off x="457200" y="274637"/>
            <a:ext cx="7772400" cy="1347787"/>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Potential sources </a:t>
            </a:r>
            <a:r>
              <a:rPr lang="en-US" sz="2400" b="1" dirty="0">
                <a:latin typeface="Dotum" panose="020B0600000101010101" pitchFamily="34" charset="-127"/>
                <a:ea typeface="Dotum" panose="020B0600000101010101" pitchFamily="34" charset="-127"/>
              </a:rPr>
              <a:t>(continued)</a:t>
            </a:r>
          </a:p>
        </p:txBody>
      </p:sp>
      <p:sp>
        <p:nvSpPr>
          <p:cNvPr id="115714" name="Rectangle 2"/>
          <p:cNvSpPr>
            <a:spLocks noGrp="1" noChangeArrowheads="1"/>
          </p:cNvSpPr>
          <p:nvPr>
            <p:ph idx="1"/>
          </p:nvPr>
        </p:nvSpPr>
        <p:spPr>
          <a:xfrm>
            <a:off x="457200" y="1828800"/>
            <a:ext cx="7772400" cy="4800600"/>
          </a:xfrm>
          <a:ln w="38100">
            <a:noFill/>
          </a:ln>
        </p:spPr>
        <p:txBody>
          <a:bodyPr>
            <a:noAutofit/>
          </a:bodyPr>
          <a:lstStyle/>
          <a:p>
            <a:pPr marL="274320" lvl="1" indent="0">
              <a:buNone/>
            </a:pPr>
            <a:endParaRPr lang="en-US" dirty="0">
              <a:latin typeface="Calibri" panose="020F0502020204030204" pitchFamily="34" charset="0"/>
            </a:endParaRPr>
          </a:p>
          <a:p>
            <a:pPr marL="0" lvl="1" indent="0">
              <a:spcBef>
                <a:spcPts val="200"/>
              </a:spcBef>
              <a:spcAft>
                <a:spcPts val="200"/>
              </a:spcAft>
              <a:buNone/>
            </a:pPr>
            <a:r>
              <a:rPr lang="en-US" sz="3200" spc="10" dirty="0">
                <a:solidFill>
                  <a:schemeClr val="tx1"/>
                </a:solidFill>
                <a:latin typeface="Calibri" panose="020F0502020204030204" pitchFamily="34" charset="0"/>
              </a:rPr>
              <a:t>Less common, but effective, places to look for reportable cases include:</a:t>
            </a:r>
          </a:p>
          <a:p>
            <a:pPr marL="0" lvl="1" indent="0">
              <a:spcBef>
                <a:spcPts val="200"/>
              </a:spcBef>
              <a:spcAft>
                <a:spcPts val="200"/>
              </a:spcAft>
              <a:buNone/>
            </a:pPr>
            <a:endParaRPr lang="en-US" sz="3200" spc="10" dirty="0">
              <a:solidFill>
                <a:schemeClr val="tx1"/>
              </a:solidFill>
              <a:latin typeface="Calibri" panose="020F0502020204030204" pitchFamily="34" charset="0"/>
            </a:endParaRPr>
          </a:p>
          <a:p>
            <a:pPr lvl="1" indent="-457200">
              <a:spcBef>
                <a:spcPts val="200"/>
              </a:spcBef>
              <a:spcAft>
                <a:spcPts val="200"/>
              </a:spcAft>
            </a:pPr>
            <a:r>
              <a:rPr lang="en-US" sz="2800" spc="10" dirty="0">
                <a:solidFill>
                  <a:schemeClr val="tx1"/>
                </a:solidFill>
                <a:latin typeface="Calibri" panose="020F0502020204030204" pitchFamily="34" charset="0"/>
              </a:rPr>
              <a:t>HIM procedure lists</a:t>
            </a:r>
          </a:p>
          <a:p>
            <a:pPr lvl="1" indent="-457200">
              <a:spcBef>
                <a:spcPts val="200"/>
              </a:spcBef>
              <a:spcAft>
                <a:spcPts val="200"/>
              </a:spcAft>
            </a:pPr>
            <a:r>
              <a:rPr lang="en-US" sz="2800" spc="10" dirty="0">
                <a:solidFill>
                  <a:schemeClr val="tx1"/>
                </a:solidFill>
                <a:latin typeface="Calibri" panose="020F0502020204030204" pitchFamily="34" charset="0"/>
              </a:rPr>
              <a:t>Orchiectomies</a:t>
            </a:r>
          </a:p>
          <a:p>
            <a:pPr lvl="1" indent="-457200">
              <a:spcBef>
                <a:spcPts val="200"/>
              </a:spcBef>
              <a:spcAft>
                <a:spcPts val="200"/>
              </a:spcAft>
            </a:pPr>
            <a:r>
              <a:rPr lang="en-US" sz="2800" spc="10" dirty="0">
                <a:solidFill>
                  <a:schemeClr val="tx1"/>
                </a:solidFill>
                <a:latin typeface="Calibri" panose="020F0502020204030204" pitchFamily="34" charset="0"/>
              </a:rPr>
              <a:t>Mammograms that lead to biopsy</a:t>
            </a:r>
          </a:p>
          <a:p>
            <a:pPr lvl="1" indent="-457200">
              <a:spcBef>
                <a:spcPts val="200"/>
              </a:spcBef>
              <a:spcAft>
                <a:spcPts val="200"/>
              </a:spcAft>
            </a:pPr>
            <a:r>
              <a:rPr lang="en-US" sz="2800" spc="10" dirty="0">
                <a:solidFill>
                  <a:schemeClr val="tx1"/>
                </a:solidFill>
                <a:latin typeface="Calibri" panose="020F0502020204030204" pitchFamily="34" charset="0"/>
              </a:rPr>
              <a:t>X-rays </a:t>
            </a:r>
            <a:br>
              <a:rPr lang="en-US" sz="2800" spc="10" dirty="0">
                <a:solidFill>
                  <a:schemeClr val="tx1"/>
                </a:solidFill>
                <a:latin typeface="Calibri" panose="020F0502020204030204" pitchFamily="34" charset="0"/>
              </a:rPr>
            </a:br>
            <a:endParaRPr lang="en-US" sz="2800" dirty="0">
              <a:latin typeface="Calibri" panose="020F0502020204030204" pitchFamily="34" charset="0"/>
            </a:endParaRPr>
          </a:p>
        </p:txBody>
      </p:sp>
      <p:sp>
        <p:nvSpPr>
          <p:cNvPr id="115715" name="Text Box 3"/>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Tree>
    <p:extLst>
      <p:ext uri="{BB962C8B-B14F-4D97-AF65-F5344CB8AC3E}">
        <p14:creationId xmlns:p14="http://schemas.microsoft.com/office/powerpoint/2010/main" val="2336394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0"/>
            <a:ext cx="7760368" cy="3200399"/>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What constitutes a diagnosis?</a:t>
            </a:r>
          </a:p>
          <a:p>
            <a:pPr algn="ctr">
              <a:buFontTx/>
              <a:buNone/>
            </a:pPr>
            <a:endParaRPr lang="en-US" sz="5400" b="1" spc="-50" dirty="0">
              <a:latin typeface="Dotum" panose="020B0600000101010101" pitchFamily="34" charset="-127"/>
              <a:ea typeface="Dotum" panose="020B0600000101010101" pitchFamily="34" charset="-127"/>
              <a:cs typeface="+mj-cs"/>
            </a:endParaRPr>
          </a:p>
        </p:txBody>
      </p:sp>
    </p:spTree>
    <p:extLst>
      <p:ext uri="{BB962C8B-B14F-4D97-AF65-F5344CB8AC3E}">
        <p14:creationId xmlns:p14="http://schemas.microsoft.com/office/powerpoint/2010/main" val="3911470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274638"/>
            <a:ext cx="7772400" cy="1554162"/>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A diagnosis includes:</a:t>
            </a:r>
          </a:p>
        </p:txBody>
      </p:sp>
      <p:sp>
        <p:nvSpPr>
          <p:cNvPr id="77827" name="Rectangle 3"/>
          <p:cNvSpPr>
            <a:spLocks noGrp="1" noChangeArrowheads="1"/>
          </p:cNvSpPr>
          <p:nvPr>
            <p:ph idx="1"/>
          </p:nvPr>
        </p:nvSpPr>
        <p:spPr>
          <a:xfrm>
            <a:off x="381000" y="2133600"/>
            <a:ext cx="7848600" cy="3916363"/>
          </a:xfrm>
          <a:ln>
            <a:noFill/>
          </a:ln>
        </p:spPr>
        <p:txBody>
          <a:bodyPr/>
          <a:lstStyle/>
          <a:p>
            <a:pPr marL="0" indent="0">
              <a:buNone/>
            </a:pPr>
            <a:r>
              <a:rPr lang="en-US" sz="3200" b="1" dirty="0">
                <a:latin typeface="Calibri" panose="020F0502020204030204" pitchFamily="34" charset="0"/>
              </a:rPr>
              <a:t>Positive pathology reports</a:t>
            </a:r>
            <a:r>
              <a:rPr lang="en-US" sz="3200" dirty="0">
                <a:latin typeface="Calibri" panose="020F0502020204030204" pitchFamily="34" charset="0"/>
              </a:rPr>
              <a:t> - examination of tissue and blood</a:t>
            </a:r>
          </a:p>
          <a:p>
            <a:endParaRPr lang="en-US" sz="1200" dirty="0">
              <a:latin typeface="Calibri" panose="020F0502020204030204" pitchFamily="34" charset="0"/>
            </a:endParaRPr>
          </a:p>
          <a:p>
            <a:pPr lvl="1"/>
            <a:r>
              <a:rPr lang="en-US" sz="2800" dirty="0">
                <a:latin typeface="Calibri" panose="020F0502020204030204" pitchFamily="34" charset="0"/>
              </a:rPr>
              <a:t>Tissue specimens - </a:t>
            </a:r>
            <a:r>
              <a:rPr lang="en-US" sz="2800" dirty="0" err="1">
                <a:latin typeface="Calibri" panose="020F0502020204030204" pitchFamily="34" charset="0"/>
              </a:rPr>
              <a:t>incisional</a:t>
            </a:r>
            <a:r>
              <a:rPr lang="en-US" sz="2800" dirty="0">
                <a:latin typeface="Calibri" panose="020F0502020204030204" pitchFamily="34" charset="0"/>
              </a:rPr>
              <a:t> biopsy, </a:t>
            </a:r>
            <a:r>
              <a:rPr lang="en-US" sz="2800" dirty="0" err="1">
                <a:latin typeface="Calibri" panose="020F0502020204030204" pitchFamily="34" charset="0"/>
              </a:rPr>
              <a:t>excisional</a:t>
            </a:r>
            <a:r>
              <a:rPr lang="en-US" sz="2800" dirty="0">
                <a:latin typeface="Calibri" panose="020F0502020204030204" pitchFamily="34" charset="0"/>
              </a:rPr>
              <a:t> biopsy, surgical resection, autopsy and D&amp;C</a:t>
            </a:r>
          </a:p>
          <a:p>
            <a:pPr lvl="1"/>
            <a:r>
              <a:rPr lang="en-US" sz="2800" dirty="0">
                <a:latin typeface="Calibri" panose="020F0502020204030204" pitchFamily="34" charset="0"/>
              </a:rPr>
              <a:t>Bone Marrow biopsy – aspiration and biopsy</a:t>
            </a:r>
          </a:p>
          <a:p>
            <a:pPr lvl="1"/>
            <a:r>
              <a:rPr lang="en-US" sz="2800" dirty="0">
                <a:latin typeface="Calibri" panose="020F0502020204030204" pitchFamily="34" charset="0"/>
              </a:rPr>
              <a:t>For leukemia only – Peripheral blood smears, CBCs, WBCs</a:t>
            </a:r>
          </a:p>
          <a:p>
            <a:pPr lvl="1">
              <a:buFontTx/>
              <a:buNone/>
            </a:pPr>
            <a:endParaRPr lang="en-US" dirty="0">
              <a:solidFill>
                <a:schemeClr val="accent2"/>
              </a:solidFill>
              <a:latin typeface="Calibri" panose="020F0502020204030204" pitchFamily="34" charset="0"/>
            </a:endParaRPr>
          </a:p>
        </p:txBody>
      </p:sp>
    </p:spTree>
    <p:extLst>
      <p:ext uri="{BB962C8B-B14F-4D97-AF65-F5344CB8AC3E}">
        <p14:creationId xmlns:p14="http://schemas.microsoft.com/office/powerpoint/2010/main" val="2871533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57200" y="228599"/>
            <a:ext cx="7772400" cy="1447801"/>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What constitutes a diagnosis?</a:t>
            </a:r>
          </a:p>
        </p:txBody>
      </p:sp>
      <p:sp>
        <p:nvSpPr>
          <p:cNvPr id="121863" name="Rectangle 7"/>
          <p:cNvSpPr>
            <a:spLocks noGrp="1" noChangeArrowheads="1"/>
          </p:cNvSpPr>
          <p:nvPr>
            <p:ph idx="1"/>
          </p:nvPr>
        </p:nvSpPr>
        <p:spPr>
          <a:xfrm>
            <a:off x="457200" y="2057400"/>
            <a:ext cx="7772400" cy="4151312"/>
          </a:xfrm>
          <a:noFill/>
          <a:ln w="38100">
            <a:noFill/>
          </a:ln>
        </p:spPr>
        <p:txBody>
          <a:bodyPr/>
          <a:lstStyle/>
          <a:p>
            <a:pPr marL="0" indent="0">
              <a:lnSpc>
                <a:spcPct val="90000"/>
              </a:lnSpc>
              <a:buNone/>
            </a:pPr>
            <a:r>
              <a:rPr lang="en-US" sz="3200" b="1" dirty="0">
                <a:latin typeface="Calibri" panose="020F0502020204030204" pitchFamily="34" charset="0"/>
              </a:rPr>
              <a:t>Positive cytology reports</a:t>
            </a:r>
            <a:r>
              <a:rPr lang="en-US" sz="3200" dirty="0">
                <a:latin typeface="Calibri" panose="020F0502020204030204" pitchFamily="34" charset="0"/>
              </a:rPr>
              <a:t> - examination of cells</a:t>
            </a:r>
          </a:p>
          <a:p>
            <a:pPr lvl="1">
              <a:lnSpc>
                <a:spcPct val="90000"/>
              </a:lnSpc>
            </a:pPr>
            <a:endParaRPr lang="en-US" sz="2400" dirty="0">
              <a:latin typeface="Calibri" panose="020F0502020204030204" pitchFamily="34" charset="0"/>
            </a:endParaRPr>
          </a:p>
          <a:p>
            <a:pPr lvl="1">
              <a:lnSpc>
                <a:spcPct val="90000"/>
              </a:lnSpc>
            </a:pPr>
            <a:r>
              <a:rPr lang="en-US" sz="2800" dirty="0">
                <a:latin typeface="Calibri" panose="020F0502020204030204" pitchFamily="34" charset="0"/>
              </a:rPr>
              <a:t>Bronchial brushings and washings, sputum smears, pleural fluid, peritoneal fluid, spinal fluid, gastric fluid, cervical and vaginal smears, urinary sediment (Pap tests are considered cytology, but MCR does not require results from those procedures)</a:t>
            </a:r>
          </a:p>
          <a:p>
            <a:pPr>
              <a:lnSpc>
                <a:spcPct val="90000"/>
              </a:lnSpc>
              <a:buFontTx/>
              <a:buNone/>
            </a:pPr>
            <a:endParaRPr lang="en-US" sz="2400" dirty="0">
              <a:solidFill>
                <a:schemeClr val="accent2"/>
              </a:solidFill>
            </a:endParaRPr>
          </a:p>
        </p:txBody>
      </p:sp>
      <p:sp>
        <p:nvSpPr>
          <p:cNvPr id="121859" name="Text Box 3"/>
          <p:cNvSpPr txBox="1">
            <a:spLocks noChangeArrowheads="1"/>
          </p:cNvSpPr>
          <p:nvPr/>
        </p:nvSpPr>
        <p:spPr bwMode="auto">
          <a:xfrm>
            <a:off x="74517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121860" name="Text Box 4"/>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4156161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304800"/>
            <a:ext cx="7772400" cy="1371600"/>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Diagnosis continued:</a:t>
            </a:r>
          </a:p>
        </p:txBody>
      </p:sp>
      <p:sp>
        <p:nvSpPr>
          <p:cNvPr id="130051" name="Rectangle 3"/>
          <p:cNvSpPr>
            <a:spLocks noGrp="1" noChangeArrowheads="1"/>
          </p:cNvSpPr>
          <p:nvPr>
            <p:ph idx="1"/>
          </p:nvPr>
        </p:nvSpPr>
        <p:spPr>
          <a:xfrm>
            <a:off x="457200" y="1981200"/>
            <a:ext cx="7772400" cy="4343400"/>
          </a:xfrm>
          <a:ln>
            <a:noFill/>
          </a:ln>
        </p:spPr>
        <p:txBody>
          <a:bodyPr>
            <a:normAutofit lnSpcReduction="10000"/>
          </a:bodyPr>
          <a:lstStyle/>
          <a:p>
            <a:pPr indent="0">
              <a:buFontTx/>
              <a:buNone/>
            </a:pPr>
            <a:r>
              <a:rPr lang="en-US" sz="2800" b="1" dirty="0">
                <a:latin typeface="Calibri" panose="020F0502020204030204" pitchFamily="34" charset="0"/>
              </a:rPr>
              <a:t>Positive radiology tests</a:t>
            </a:r>
            <a:r>
              <a:rPr lang="en-US" sz="2800" dirty="0">
                <a:latin typeface="Calibri" panose="020F0502020204030204" pitchFamily="34" charset="0"/>
              </a:rPr>
              <a:t> – these tests may contain ambiguous terminology &amp; may require additional manpower for review</a:t>
            </a:r>
          </a:p>
          <a:p>
            <a:pPr lvl="1" indent="0">
              <a:lnSpc>
                <a:spcPct val="150000"/>
              </a:lnSpc>
              <a:buFont typeface="Arial" pitchFamily="34" charset="0"/>
              <a:buChar char="•"/>
            </a:pPr>
            <a:r>
              <a:rPr lang="en-US" sz="2400" dirty="0">
                <a:latin typeface="Calibri" panose="020F0502020204030204" pitchFamily="34" charset="0"/>
              </a:rPr>
              <a:t>Mammograms</a:t>
            </a:r>
          </a:p>
          <a:p>
            <a:pPr lvl="1" indent="0">
              <a:lnSpc>
                <a:spcPct val="150000"/>
              </a:lnSpc>
              <a:buFont typeface="Arial" pitchFamily="34" charset="0"/>
              <a:buChar char="•"/>
            </a:pPr>
            <a:r>
              <a:rPr lang="en-US" sz="2400" dirty="0">
                <a:latin typeface="Calibri" panose="020F0502020204030204" pitchFamily="34" charset="0"/>
              </a:rPr>
              <a:t>Chest x-rays</a:t>
            </a:r>
          </a:p>
          <a:p>
            <a:pPr lvl="1" indent="0">
              <a:lnSpc>
                <a:spcPct val="150000"/>
              </a:lnSpc>
              <a:buFont typeface="Arial" pitchFamily="34" charset="0"/>
              <a:buChar char="•"/>
            </a:pPr>
            <a:r>
              <a:rPr lang="en-US" sz="2400" dirty="0">
                <a:latin typeface="Calibri" panose="020F0502020204030204" pitchFamily="34" charset="0"/>
              </a:rPr>
              <a:t>CT scans</a:t>
            </a:r>
          </a:p>
          <a:p>
            <a:pPr lvl="1" indent="0">
              <a:lnSpc>
                <a:spcPct val="150000"/>
              </a:lnSpc>
              <a:buFont typeface="Arial" pitchFamily="34" charset="0"/>
              <a:buChar char="•"/>
            </a:pPr>
            <a:r>
              <a:rPr lang="en-US" sz="2400" dirty="0">
                <a:latin typeface="Calibri" panose="020F0502020204030204" pitchFamily="34" charset="0"/>
              </a:rPr>
              <a:t>MRIs</a:t>
            </a:r>
          </a:p>
          <a:p>
            <a:pPr lvl="1" indent="0">
              <a:lnSpc>
                <a:spcPct val="150000"/>
              </a:lnSpc>
              <a:buFont typeface="Arial" pitchFamily="34" charset="0"/>
              <a:buChar char="•"/>
            </a:pPr>
            <a:r>
              <a:rPr lang="en-US" sz="2400" dirty="0">
                <a:latin typeface="Calibri" panose="020F0502020204030204" pitchFamily="34" charset="0"/>
              </a:rPr>
              <a:t>Ultrasound</a:t>
            </a:r>
          </a:p>
        </p:txBody>
      </p:sp>
    </p:spTree>
    <p:extLst>
      <p:ext uri="{BB962C8B-B14F-4D97-AF65-F5344CB8AC3E}">
        <p14:creationId xmlns:p14="http://schemas.microsoft.com/office/powerpoint/2010/main" val="411506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9"/>
          <p:cNvSpPr>
            <a:spLocks noGrp="1" noChangeArrowheads="1"/>
          </p:cNvSpPr>
          <p:nvPr>
            <p:ph type="title"/>
          </p:nvPr>
        </p:nvSpPr>
        <p:spPr>
          <a:xfrm>
            <a:off x="457200" y="274637"/>
            <a:ext cx="7848600" cy="1477963"/>
          </a:xfrm>
          <a:solidFill>
            <a:srgbClr val="FFC000">
              <a:alpha val="45882"/>
            </a:srgbClr>
          </a:solidFill>
        </p:spPr>
        <p:txBody>
          <a:bodyPr>
            <a:normAutofit/>
          </a:bodyPr>
          <a:lstStyle/>
          <a:p>
            <a:r>
              <a:rPr lang="en-US" sz="3600" b="1" dirty="0">
                <a:latin typeface="Dotum" panose="020B0600000101010101" pitchFamily="34" charset="-127"/>
                <a:ea typeface="Dotum" panose="020B0600000101010101" pitchFamily="34" charset="-127"/>
              </a:rPr>
              <a:t>The laws are applied to low-volume facilities as follows:</a:t>
            </a:r>
          </a:p>
        </p:txBody>
      </p:sp>
      <p:sp>
        <p:nvSpPr>
          <p:cNvPr id="3086" name="Text Box 14"/>
          <p:cNvSpPr txBox="1">
            <a:spLocks noChangeArrowheads="1"/>
          </p:cNvSpPr>
          <p:nvPr/>
        </p:nvSpPr>
        <p:spPr bwMode="auto">
          <a:xfrm>
            <a:off x="3260725" y="1941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 name="Content Placeholder 1"/>
          <p:cNvSpPr>
            <a:spLocks noGrp="1"/>
          </p:cNvSpPr>
          <p:nvPr>
            <p:ph sz="half" idx="1"/>
          </p:nvPr>
        </p:nvSpPr>
        <p:spPr>
          <a:xfrm>
            <a:off x="457200" y="2057400"/>
            <a:ext cx="7848600" cy="4419600"/>
          </a:xfrm>
        </p:spPr>
        <p:txBody>
          <a:bodyPr>
            <a:normAutofit/>
          </a:bodyPr>
          <a:lstStyle/>
          <a:p>
            <a:pPr marL="0" indent="0">
              <a:lnSpc>
                <a:spcPct val="75000"/>
              </a:lnSpc>
              <a:buNone/>
            </a:pPr>
            <a:r>
              <a:rPr lang="en-US" sz="3200" dirty="0">
                <a:solidFill>
                  <a:schemeClr val="tx2"/>
                </a:solidFill>
                <a:latin typeface="Calibri" panose="020F0502020204030204" pitchFamily="34" charset="0"/>
                <a:ea typeface="Adobe Fan Heiti Std B" panose="020B0700000000000000" pitchFamily="34" charset="-128"/>
              </a:rPr>
              <a:t>A hospital with 50 or fewer cases annually is classified as low-volume</a:t>
            </a:r>
          </a:p>
          <a:p>
            <a:pPr marL="0" indent="0">
              <a:lnSpc>
                <a:spcPct val="75000"/>
              </a:lnSpc>
              <a:buNone/>
            </a:pPr>
            <a:endParaRPr lang="en-US" sz="1000" dirty="0">
              <a:solidFill>
                <a:schemeClr val="tx2"/>
              </a:solidFill>
              <a:latin typeface="Calibri" panose="020F0502020204030204" pitchFamily="34" charset="0"/>
              <a:ea typeface="Adobe Fan Heiti Std B" panose="020B0700000000000000" pitchFamily="34" charset="-128"/>
            </a:endParaRPr>
          </a:p>
          <a:p>
            <a:pPr marL="0" indent="0">
              <a:lnSpc>
                <a:spcPct val="75000"/>
              </a:lnSpc>
              <a:buNone/>
            </a:pPr>
            <a:r>
              <a:rPr lang="en-US" sz="3200" dirty="0">
                <a:solidFill>
                  <a:schemeClr val="tx2"/>
                </a:solidFill>
                <a:latin typeface="Calibri" panose="020F0502020204030204" pitchFamily="34" charset="0"/>
                <a:ea typeface="Adobe Fan Heiti Std B" panose="020B0700000000000000" pitchFamily="34" charset="-128"/>
              </a:rPr>
              <a:t>Low-volume facilities:</a:t>
            </a:r>
          </a:p>
          <a:p>
            <a:pPr marL="285750" lvl="1" indent="-285750">
              <a:lnSpc>
                <a:spcPct val="75000"/>
              </a:lnSpc>
              <a:spcBef>
                <a:spcPts val="1400"/>
              </a:spcBef>
              <a:spcAft>
                <a:spcPts val="200"/>
              </a:spcAft>
              <a:buSzPct val="80000"/>
            </a:pPr>
            <a:r>
              <a:rPr lang="en-US" sz="2400" spc="10" dirty="0">
                <a:solidFill>
                  <a:schemeClr val="tx2"/>
                </a:solidFill>
                <a:latin typeface="Calibri" panose="020F0502020204030204" pitchFamily="34" charset="0"/>
                <a:ea typeface="Adobe Fan Heiti Std B" panose="020B0700000000000000" pitchFamily="34" charset="-128"/>
              </a:rPr>
              <a:t>Identify potential cases, copy and submit relevant parts of the medical record for abstraction by central registry staff</a:t>
            </a:r>
          </a:p>
          <a:p>
            <a:pPr marL="285750" lvl="1" indent="-285750">
              <a:lnSpc>
                <a:spcPct val="75000"/>
              </a:lnSpc>
              <a:spcBef>
                <a:spcPts val="1400"/>
              </a:spcBef>
              <a:spcAft>
                <a:spcPts val="200"/>
              </a:spcAft>
              <a:buSzPct val="80000"/>
            </a:pPr>
            <a:r>
              <a:rPr lang="en-US" sz="2400" spc="10" dirty="0">
                <a:solidFill>
                  <a:schemeClr val="tx2"/>
                </a:solidFill>
                <a:latin typeface="Calibri" panose="020F0502020204030204" pitchFamily="34" charset="0"/>
                <a:ea typeface="Adobe Fan Heiti Std B" panose="020B0700000000000000" pitchFamily="34" charset="-128"/>
              </a:rPr>
              <a:t>Submit cases on a quarterly basis</a:t>
            </a:r>
          </a:p>
          <a:p>
            <a:pPr marL="285750" lvl="1" indent="-285750">
              <a:lnSpc>
                <a:spcPct val="75000"/>
              </a:lnSpc>
              <a:spcBef>
                <a:spcPts val="1400"/>
              </a:spcBef>
              <a:spcAft>
                <a:spcPts val="200"/>
              </a:spcAft>
              <a:buSzPct val="80000"/>
            </a:pPr>
            <a:r>
              <a:rPr lang="en-US" sz="2400" spc="10" dirty="0">
                <a:solidFill>
                  <a:schemeClr val="tx2"/>
                </a:solidFill>
                <a:latin typeface="Calibri" panose="020F0502020204030204" pitchFamily="34" charset="0"/>
                <a:ea typeface="Adobe Fan Heiti Std B" panose="020B0700000000000000" pitchFamily="34" charset="-128"/>
              </a:rPr>
              <a:t>Submit cases to MCR within 6 months of patient’s initial contact with the facility</a:t>
            </a:r>
          </a:p>
          <a:p>
            <a:endParaRPr lang="en-US" dirty="0"/>
          </a:p>
        </p:txBody>
      </p:sp>
    </p:spTree>
    <p:extLst>
      <p:ext uri="{BB962C8B-B14F-4D97-AF65-F5344CB8AC3E}">
        <p14:creationId xmlns:p14="http://schemas.microsoft.com/office/powerpoint/2010/main" val="4022773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0"/>
            <a:ext cx="7760368" cy="3276599"/>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How do you define treatment? </a:t>
            </a:r>
          </a:p>
          <a:p>
            <a:pPr algn="ctr">
              <a:buFontTx/>
              <a:buNone/>
            </a:pPr>
            <a:endParaRPr lang="en-US" sz="5400" b="1" spc="-50" dirty="0">
              <a:latin typeface="Dotum" panose="020B0600000101010101" pitchFamily="34" charset="-127"/>
              <a:ea typeface="Dotum" panose="020B0600000101010101" pitchFamily="34" charset="-127"/>
              <a:cs typeface="+mj-cs"/>
            </a:endParaRPr>
          </a:p>
        </p:txBody>
      </p:sp>
    </p:spTree>
    <p:extLst>
      <p:ext uri="{BB962C8B-B14F-4D97-AF65-F5344CB8AC3E}">
        <p14:creationId xmlns:p14="http://schemas.microsoft.com/office/powerpoint/2010/main" val="24201988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7772400" cy="1325562"/>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Definition of treatment</a:t>
            </a:r>
          </a:p>
        </p:txBody>
      </p:sp>
      <p:sp>
        <p:nvSpPr>
          <p:cNvPr id="18435" name="Rectangle 3"/>
          <p:cNvSpPr>
            <a:spLocks noGrp="1" noChangeArrowheads="1"/>
          </p:cNvSpPr>
          <p:nvPr>
            <p:ph idx="1"/>
          </p:nvPr>
        </p:nvSpPr>
        <p:spPr>
          <a:xfrm>
            <a:off x="457200" y="1905000"/>
            <a:ext cx="7772400" cy="4221163"/>
          </a:xfrm>
          <a:ln w="38100">
            <a:noFill/>
          </a:ln>
        </p:spPr>
        <p:txBody>
          <a:bodyPr>
            <a:normAutofit/>
          </a:bodyPr>
          <a:lstStyle/>
          <a:p>
            <a:r>
              <a:rPr lang="en-US" sz="2400" dirty="0">
                <a:latin typeface="Calibri" panose="020F0502020204030204" pitchFamily="34" charset="0"/>
              </a:rPr>
              <a:t>Treatment or therapy for cancer modifies, controls, removes or destroys cancer tissue</a:t>
            </a:r>
          </a:p>
          <a:p>
            <a:r>
              <a:rPr lang="en-US" sz="2400" dirty="0">
                <a:latin typeface="Calibri" panose="020F0502020204030204" pitchFamily="34" charset="0"/>
              </a:rPr>
              <a:t>The first course of treatment includes all cancer-directed treatments indicated in the initial treatment plan which are actually delivered to the patient </a:t>
            </a:r>
          </a:p>
          <a:p>
            <a:r>
              <a:rPr lang="en-US" sz="2400" dirty="0">
                <a:latin typeface="Calibri" panose="020F0502020204030204" pitchFamily="34" charset="0"/>
              </a:rPr>
              <a:t>A decision not to treat or refusal by the patient to accept treatment is considered a treatment plan, as is palliative care</a:t>
            </a:r>
          </a:p>
          <a:p>
            <a:pPr algn="ctr">
              <a:buFontTx/>
              <a:buNone/>
            </a:pPr>
            <a:r>
              <a:rPr lang="en-US" sz="2400" dirty="0">
                <a:latin typeface="Calibri" panose="020F0502020204030204" pitchFamily="34" charset="0"/>
              </a:rPr>
              <a:t>These patients </a:t>
            </a:r>
            <a:r>
              <a:rPr lang="en-US" sz="2400" b="1" i="1" dirty="0">
                <a:solidFill>
                  <a:srgbClr val="336699"/>
                </a:solidFill>
                <a:latin typeface="Calibri" panose="020F0502020204030204" pitchFamily="34" charset="0"/>
              </a:rPr>
              <a:t>are all reportable </a:t>
            </a:r>
            <a:r>
              <a:rPr lang="en-US" sz="2400" dirty="0">
                <a:latin typeface="Calibri" panose="020F0502020204030204" pitchFamily="34" charset="0"/>
              </a:rPr>
              <a:t>to MCR</a:t>
            </a:r>
          </a:p>
        </p:txBody>
      </p:sp>
      <p:sp>
        <p:nvSpPr>
          <p:cNvPr id="18436" name="Text Box 4"/>
          <p:cNvSpPr txBox="1">
            <a:spLocks noChangeArrowheads="1"/>
          </p:cNvSpPr>
          <p:nvPr/>
        </p:nvSpPr>
        <p:spPr bwMode="auto">
          <a:xfrm>
            <a:off x="81375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Tree>
    <p:extLst>
      <p:ext uri="{BB962C8B-B14F-4D97-AF65-F5344CB8AC3E}">
        <p14:creationId xmlns:p14="http://schemas.microsoft.com/office/powerpoint/2010/main" val="2052771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274638"/>
            <a:ext cx="7772400" cy="1554162"/>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Examples of treatment</a:t>
            </a:r>
          </a:p>
        </p:txBody>
      </p:sp>
      <p:sp>
        <p:nvSpPr>
          <p:cNvPr id="75779" name="Rectangle 3"/>
          <p:cNvSpPr>
            <a:spLocks noGrp="1" noChangeArrowheads="1"/>
          </p:cNvSpPr>
          <p:nvPr>
            <p:ph idx="1"/>
          </p:nvPr>
        </p:nvSpPr>
        <p:spPr>
          <a:xfrm>
            <a:off x="457200" y="2286000"/>
            <a:ext cx="7772400" cy="3894138"/>
          </a:xfrm>
          <a:ln>
            <a:noFill/>
          </a:ln>
        </p:spPr>
        <p:txBody>
          <a:bodyPr/>
          <a:lstStyle/>
          <a:p>
            <a:pPr>
              <a:buNone/>
            </a:pPr>
            <a:r>
              <a:rPr lang="en-US" sz="3600" b="1" dirty="0">
                <a:solidFill>
                  <a:srgbClr val="336699"/>
                </a:solidFill>
                <a:latin typeface="Calibri" panose="020F0502020204030204" pitchFamily="34" charset="0"/>
              </a:rPr>
              <a:t>Reportable</a:t>
            </a:r>
            <a:r>
              <a:rPr lang="en-US" sz="3600" dirty="0">
                <a:solidFill>
                  <a:srgbClr val="336699"/>
                </a:solidFill>
                <a:latin typeface="Calibri" panose="020F0502020204030204" pitchFamily="34" charset="0"/>
              </a:rPr>
              <a:t> </a:t>
            </a:r>
          </a:p>
          <a:p>
            <a:pPr>
              <a:buNone/>
            </a:pPr>
            <a:endParaRPr lang="en-US" sz="1200" dirty="0">
              <a:latin typeface="Calibri" panose="020F0502020204030204" pitchFamily="34" charset="0"/>
            </a:endParaRPr>
          </a:p>
          <a:p>
            <a:pPr marL="342900" lvl="1" indent="-342900">
              <a:lnSpc>
                <a:spcPct val="90000"/>
              </a:lnSpc>
              <a:buFont typeface="Arial" pitchFamily="34" charset="0"/>
              <a:buChar char="•"/>
            </a:pPr>
            <a:r>
              <a:rPr lang="en-US" sz="2200" dirty="0">
                <a:latin typeface="Calibri" panose="020F0502020204030204" pitchFamily="34" charset="0"/>
              </a:rPr>
              <a:t>During a colonoscopy at another facility a patient is diagnosed with colon cancer. The patient has a part of the colon removed at your facility</a:t>
            </a:r>
          </a:p>
          <a:p>
            <a:pPr marL="342900" lvl="1" indent="-342900">
              <a:lnSpc>
                <a:spcPct val="90000"/>
              </a:lnSpc>
              <a:buFont typeface="Arial" pitchFamily="34" charset="0"/>
              <a:buChar char="•"/>
            </a:pPr>
            <a:endParaRPr lang="en-US" sz="2200" dirty="0">
              <a:latin typeface="Calibri" panose="020F0502020204030204" pitchFamily="34" charset="0"/>
            </a:endParaRPr>
          </a:p>
          <a:p>
            <a:pPr marL="342900" lvl="1" indent="-342900">
              <a:lnSpc>
                <a:spcPct val="90000"/>
              </a:lnSpc>
              <a:buFont typeface="Arial" pitchFamily="34" charset="0"/>
              <a:buChar char="•"/>
            </a:pPr>
            <a:r>
              <a:rPr lang="en-US" sz="2200" dirty="0">
                <a:latin typeface="Calibri" panose="020F0502020204030204" pitchFamily="34" charset="0"/>
              </a:rPr>
              <a:t>The patient is admitted to your facility during a course of chemotherapy for low blood counts. During the hospital stay, the patient receives chemotherapy</a:t>
            </a:r>
          </a:p>
        </p:txBody>
      </p:sp>
    </p:spTree>
    <p:extLst>
      <p:ext uri="{BB962C8B-B14F-4D97-AF65-F5344CB8AC3E}">
        <p14:creationId xmlns:p14="http://schemas.microsoft.com/office/powerpoint/2010/main" val="30531193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304799"/>
            <a:ext cx="7772400" cy="1676401"/>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Exclusions – these are not reportable:</a:t>
            </a:r>
          </a:p>
        </p:txBody>
      </p:sp>
      <p:sp>
        <p:nvSpPr>
          <p:cNvPr id="52227" name="Rectangle 3"/>
          <p:cNvSpPr>
            <a:spLocks noGrp="1" noChangeArrowheads="1"/>
          </p:cNvSpPr>
          <p:nvPr>
            <p:ph idx="1"/>
          </p:nvPr>
        </p:nvSpPr>
        <p:spPr>
          <a:xfrm>
            <a:off x="457200" y="2362199"/>
            <a:ext cx="7772400" cy="4137025"/>
          </a:xfrm>
          <a:ln w="38100">
            <a:noFill/>
          </a:ln>
        </p:spPr>
        <p:txBody>
          <a:bodyPr>
            <a:normAutofit lnSpcReduction="10000"/>
          </a:bodyPr>
          <a:lstStyle/>
          <a:p>
            <a:pPr>
              <a:lnSpc>
                <a:spcPct val="90000"/>
              </a:lnSpc>
              <a:buFontTx/>
              <a:buNone/>
            </a:pPr>
            <a:r>
              <a:rPr lang="en-US" sz="3600" b="1" dirty="0">
                <a:solidFill>
                  <a:srgbClr val="336699"/>
                </a:solidFill>
                <a:latin typeface="Calibri" panose="020F0502020204030204" pitchFamily="34" charset="0"/>
              </a:rPr>
              <a:t>Not reportable</a:t>
            </a:r>
          </a:p>
          <a:p>
            <a:pPr>
              <a:lnSpc>
                <a:spcPct val="90000"/>
              </a:lnSpc>
            </a:pPr>
            <a:r>
              <a:rPr lang="en-US" sz="2200" dirty="0">
                <a:latin typeface="Calibri" panose="020F0502020204030204" pitchFamily="34" charset="0"/>
              </a:rPr>
              <a:t>A patient is diagnosed with colon cancer at another hospital. He comes to your facility for a follow-up annual colonoscopy that is negative</a:t>
            </a:r>
          </a:p>
          <a:p>
            <a:pPr>
              <a:lnSpc>
                <a:spcPct val="90000"/>
              </a:lnSpc>
            </a:pPr>
            <a:r>
              <a:rPr lang="en-US" sz="2200" dirty="0">
                <a:latin typeface="Calibri" panose="020F0502020204030204" pitchFamily="34" charset="0"/>
              </a:rPr>
              <a:t>A patient is receiving chemotherapy at another hospital/facility. Due to complications or another health condition, the patient is hospitalized at your facility</a:t>
            </a:r>
          </a:p>
          <a:p>
            <a:pPr>
              <a:lnSpc>
                <a:spcPct val="90000"/>
              </a:lnSpc>
            </a:pPr>
            <a:r>
              <a:rPr lang="en-US" sz="2200" dirty="0">
                <a:latin typeface="Calibri" panose="020F0502020204030204" pitchFamily="34" charset="0"/>
              </a:rPr>
              <a:t> The patient is coded as having a “history of cancer” in ICD-10</a:t>
            </a:r>
          </a:p>
          <a:p>
            <a:pPr>
              <a:lnSpc>
                <a:spcPct val="90000"/>
              </a:lnSpc>
            </a:pPr>
            <a:r>
              <a:rPr lang="en-US" sz="2200" dirty="0">
                <a:latin typeface="Calibri" panose="020F0502020204030204" pitchFamily="34" charset="0"/>
              </a:rPr>
              <a:t>Your facility is caring for a patient who has active or metastatic cancer but is not receiving treatment but may be receiving hospice care at your facility</a:t>
            </a:r>
          </a:p>
          <a:p>
            <a:pPr>
              <a:lnSpc>
                <a:spcPct val="90000"/>
              </a:lnSpc>
            </a:pPr>
            <a:endParaRPr lang="en-US" sz="2400" dirty="0">
              <a:solidFill>
                <a:schemeClr val="accent2"/>
              </a:solidFill>
              <a:latin typeface="Calibri" panose="020F0502020204030204" pitchFamily="34" charset="0"/>
            </a:endParaRPr>
          </a:p>
        </p:txBody>
      </p:sp>
      <p:sp>
        <p:nvSpPr>
          <p:cNvPr id="52228"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52229"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35627942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0"/>
            <a:ext cx="7760368" cy="3276600"/>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Keeping track of your findings:</a:t>
            </a:r>
          </a:p>
          <a:p>
            <a:pPr algn="ctr">
              <a:buFontTx/>
              <a:buNone/>
            </a:pPr>
            <a:endParaRPr lang="en-US" sz="5400" b="1" spc="-50" dirty="0">
              <a:latin typeface="Dotum" panose="020B0600000101010101" pitchFamily="34" charset="-127"/>
              <a:ea typeface="Dotum" panose="020B0600000101010101" pitchFamily="34" charset="-127"/>
              <a:cs typeface="+mj-cs"/>
            </a:endParaRPr>
          </a:p>
        </p:txBody>
      </p:sp>
    </p:spTree>
    <p:extLst>
      <p:ext uri="{BB962C8B-B14F-4D97-AF65-F5344CB8AC3E}">
        <p14:creationId xmlns:p14="http://schemas.microsoft.com/office/powerpoint/2010/main" val="2469144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503238"/>
            <a:ext cx="7772400" cy="1401762"/>
          </a:xfrm>
          <a:solidFill>
            <a:srgbClr val="FFC000">
              <a:alpha val="46000"/>
            </a:srgbClr>
          </a:solidFill>
        </p:spPr>
        <p:txBody>
          <a:bodyPr>
            <a:noAutofit/>
          </a:bodyPr>
          <a:lstStyle/>
          <a:p>
            <a:br>
              <a:rPr lang="en-US" b="1" dirty="0">
                <a:latin typeface="Dotum" panose="020B0600000101010101" pitchFamily="34" charset="-127"/>
                <a:ea typeface="Dotum" panose="020B0600000101010101" pitchFamily="34" charset="-127"/>
              </a:rPr>
            </a:br>
            <a:br>
              <a:rPr lang="en-US" b="1" dirty="0">
                <a:latin typeface="Dotum" panose="020B0600000101010101" pitchFamily="34" charset="-127"/>
                <a:ea typeface="Dotum" panose="020B0600000101010101" pitchFamily="34" charset="-127"/>
              </a:rPr>
            </a:br>
            <a:r>
              <a:rPr lang="en-US" b="1" dirty="0">
                <a:latin typeface="Dotum" panose="020B0600000101010101" pitchFamily="34" charset="-127"/>
                <a:ea typeface="Dotum" panose="020B0600000101010101" pitchFamily="34" charset="-127"/>
              </a:rPr>
              <a:t>Keeping track</a:t>
            </a:r>
            <a:br>
              <a:rPr lang="en-US" b="1" dirty="0">
                <a:latin typeface="Dotum" panose="020B0600000101010101" pitchFamily="34" charset="-127"/>
                <a:ea typeface="Dotum" panose="020B0600000101010101" pitchFamily="34" charset="-127"/>
              </a:rPr>
            </a:br>
            <a:endParaRPr lang="en-US" b="1" dirty="0">
              <a:latin typeface="Dotum" panose="020B0600000101010101" pitchFamily="34" charset="-127"/>
              <a:ea typeface="Dotum" panose="020B0600000101010101" pitchFamily="34" charset="-127"/>
            </a:endParaRPr>
          </a:p>
        </p:txBody>
      </p:sp>
      <p:sp>
        <p:nvSpPr>
          <p:cNvPr id="92163" name="Rectangle 3"/>
          <p:cNvSpPr>
            <a:spLocks noGrp="1" noChangeArrowheads="1"/>
          </p:cNvSpPr>
          <p:nvPr>
            <p:ph idx="1"/>
          </p:nvPr>
        </p:nvSpPr>
        <p:spPr>
          <a:xfrm>
            <a:off x="457200" y="2209800"/>
            <a:ext cx="7772400" cy="4343400"/>
          </a:xfrm>
          <a:ln>
            <a:noFill/>
          </a:ln>
        </p:spPr>
        <p:txBody>
          <a:bodyPr>
            <a:normAutofit/>
          </a:bodyPr>
          <a:lstStyle/>
          <a:p>
            <a:pPr marL="0" indent="0">
              <a:lnSpc>
                <a:spcPct val="90000"/>
              </a:lnSpc>
              <a:buNone/>
            </a:pPr>
            <a:r>
              <a:rPr lang="en-US" sz="3200" dirty="0">
                <a:latin typeface="Calibri" panose="020F0502020204030204" pitchFamily="34" charset="0"/>
              </a:rPr>
              <a:t>A Control Log of charts that have been submitted to MCR </a:t>
            </a:r>
            <a:r>
              <a:rPr lang="en-US" sz="3200" i="1" dirty="0">
                <a:solidFill>
                  <a:srgbClr val="336699"/>
                </a:solidFill>
                <a:latin typeface="Calibri" panose="020F0502020204030204" pitchFamily="34" charset="0"/>
              </a:rPr>
              <a:t>must</a:t>
            </a:r>
            <a:r>
              <a:rPr lang="en-US" sz="3200" dirty="0">
                <a:latin typeface="Calibri" panose="020F0502020204030204" pitchFamily="34" charset="0"/>
              </a:rPr>
              <a:t> be maintained </a:t>
            </a:r>
          </a:p>
          <a:p>
            <a:pPr marL="0" indent="0">
              <a:lnSpc>
                <a:spcPct val="90000"/>
              </a:lnSpc>
              <a:buNone/>
            </a:pPr>
            <a:r>
              <a:rPr lang="en-US" sz="2000" dirty="0">
                <a:latin typeface="Calibri" panose="020F0502020204030204" pitchFamily="34" charset="0"/>
              </a:rPr>
              <a:t>This log should include: </a:t>
            </a:r>
          </a:p>
          <a:p>
            <a:pPr lvl="1">
              <a:lnSpc>
                <a:spcPct val="90000"/>
              </a:lnSpc>
            </a:pPr>
            <a:r>
              <a:rPr lang="en-US" sz="2000" spc="10" dirty="0">
                <a:solidFill>
                  <a:schemeClr val="tx1"/>
                </a:solidFill>
                <a:latin typeface="Calibri" panose="020F0502020204030204" pitchFamily="34" charset="0"/>
              </a:rPr>
              <a:t>Patient name</a:t>
            </a:r>
          </a:p>
          <a:p>
            <a:pPr lvl="1">
              <a:lnSpc>
                <a:spcPct val="90000"/>
              </a:lnSpc>
            </a:pPr>
            <a:r>
              <a:rPr lang="en-US" sz="2000" spc="10" dirty="0">
                <a:solidFill>
                  <a:schemeClr val="tx1"/>
                </a:solidFill>
                <a:latin typeface="Calibri" panose="020F0502020204030204" pitchFamily="34" charset="0"/>
              </a:rPr>
              <a:t>Date of birth</a:t>
            </a:r>
          </a:p>
          <a:p>
            <a:pPr lvl="1">
              <a:lnSpc>
                <a:spcPct val="90000"/>
              </a:lnSpc>
            </a:pPr>
            <a:r>
              <a:rPr lang="en-US" sz="2000" spc="10" dirty="0">
                <a:solidFill>
                  <a:schemeClr val="tx1"/>
                </a:solidFill>
                <a:latin typeface="Calibri" panose="020F0502020204030204" pitchFamily="34" charset="0"/>
              </a:rPr>
              <a:t>Social security number </a:t>
            </a:r>
          </a:p>
          <a:p>
            <a:pPr lvl="1">
              <a:lnSpc>
                <a:spcPct val="90000"/>
              </a:lnSpc>
            </a:pPr>
            <a:r>
              <a:rPr lang="en-US" sz="2000" spc="10" dirty="0">
                <a:solidFill>
                  <a:schemeClr val="tx1"/>
                </a:solidFill>
                <a:latin typeface="Calibri" panose="020F0502020204030204" pitchFamily="34" charset="0"/>
              </a:rPr>
              <a:t>Reporting year</a:t>
            </a:r>
          </a:p>
          <a:p>
            <a:pPr lvl="1">
              <a:lnSpc>
                <a:spcPct val="90000"/>
              </a:lnSpc>
            </a:pPr>
            <a:r>
              <a:rPr lang="en-US" sz="2000" spc="10" dirty="0">
                <a:solidFill>
                  <a:schemeClr val="tx1"/>
                </a:solidFill>
                <a:latin typeface="Calibri" panose="020F0502020204030204" pitchFamily="34" charset="0"/>
              </a:rPr>
              <a:t>ICD-10 codes</a:t>
            </a:r>
          </a:p>
          <a:p>
            <a:pPr lvl="1">
              <a:lnSpc>
                <a:spcPct val="90000"/>
              </a:lnSpc>
            </a:pPr>
            <a:r>
              <a:rPr lang="en-US" sz="2000" spc="10" dirty="0">
                <a:solidFill>
                  <a:schemeClr val="tx1"/>
                </a:solidFill>
                <a:latin typeface="Calibri" panose="020F0502020204030204" pitchFamily="34" charset="0"/>
              </a:rPr>
              <a:t>Encounter date(s)</a:t>
            </a:r>
          </a:p>
          <a:p>
            <a:pPr lvl="1">
              <a:lnSpc>
                <a:spcPct val="90000"/>
              </a:lnSpc>
            </a:pPr>
            <a:r>
              <a:rPr lang="en-US" sz="2000" spc="10" dirty="0">
                <a:solidFill>
                  <a:schemeClr val="tx1"/>
                </a:solidFill>
                <a:latin typeface="Calibri" panose="020F0502020204030204" pitchFamily="34" charset="0"/>
              </a:rPr>
              <a:t>Date submitted to MCR </a:t>
            </a:r>
          </a:p>
        </p:txBody>
      </p:sp>
    </p:spTree>
    <p:extLst>
      <p:ext uri="{BB962C8B-B14F-4D97-AF65-F5344CB8AC3E}">
        <p14:creationId xmlns:p14="http://schemas.microsoft.com/office/powerpoint/2010/main" val="906694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457200" y="304800"/>
            <a:ext cx="7772400" cy="1676400"/>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Other documentation</a:t>
            </a:r>
            <a:br>
              <a:rPr lang="en-US" b="1" dirty="0">
                <a:latin typeface="Dotum" panose="020B0600000101010101" pitchFamily="34" charset="-127"/>
                <a:ea typeface="Dotum" panose="020B0600000101010101" pitchFamily="34" charset="-127"/>
              </a:rPr>
            </a:br>
            <a:r>
              <a:rPr lang="en-US" sz="2000" b="1" dirty="0"/>
              <a:t>	</a:t>
            </a:r>
          </a:p>
        </p:txBody>
      </p:sp>
      <p:sp>
        <p:nvSpPr>
          <p:cNvPr id="134147" name="Rectangle 3"/>
          <p:cNvSpPr>
            <a:spLocks noGrp="1" noChangeArrowheads="1"/>
          </p:cNvSpPr>
          <p:nvPr>
            <p:ph idx="1"/>
          </p:nvPr>
        </p:nvSpPr>
        <p:spPr>
          <a:xfrm>
            <a:off x="457200" y="2438400"/>
            <a:ext cx="7772400" cy="3687763"/>
          </a:xfrm>
          <a:ln>
            <a:noFill/>
          </a:ln>
        </p:spPr>
        <p:txBody>
          <a:bodyPr/>
          <a:lstStyle/>
          <a:p>
            <a:pPr>
              <a:lnSpc>
                <a:spcPct val="90000"/>
              </a:lnSpc>
            </a:pPr>
            <a:r>
              <a:rPr lang="en-US" sz="2400" dirty="0">
                <a:latin typeface="Calibri" panose="020F0502020204030204" pitchFamily="34" charset="0"/>
              </a:rPr>
              <a:t>Copies of pathology reports, new patient listings, end of treatment notes, monthly/quarterly disease index and other logs and discrepancy files may be maintained as desired by the facility</a:t>
            </a:r>
          </a:p>
          <a:p>
            <a:pPr>
              <a:lnSpc>
                <a:spcPct val="90000"/>
              </a:lnSpc>
            </a:pPr>
            <a:r>
              <a:rPr lang="en-US" sz="2400" dirty="0">
                <a:latin typeface="Calibri" panose="020F0502020204030204" pitchFamily="34" charset="0"/>
              </a:rPr>
              <a:t>All </a:t>
            </a:r>
            <a:r>
              <a:rPr lang="en-US" sz="2400" dirty="0" err="1">
                <a:latin typeface="Calibri" panose="020F0502020204030204" pitchFamily="34" charset="0"/>
              </a:rPr>
              <a:t>casefinding</a:t>
            </a:r>
            <a:r>
              <a:rPr lang="en-US" sz="2400" dirty="0">
                <a:latin typeface="Calibri" panose="020F0502020204030204" pitchFamily="34" charset="0"/>
              </a:rPr>
              <a:t> files should be secured per HIPAA regulations to prevent unauthorized access to patient information</a:t>
            </a:r>
          </a:p>
          <a:p>
            <a:pPr>
              <a:lnSpc>
                <a:spcPct val="90000"/>
              </a:lnSpc>
            </a:pPr>
            <a:endParaRPr lang="en-US" dirty="0">
              <a:solidFill>
                <a:schemeClr val="accent2"/>
              </a:solidFill>
            </a:endParaRPr>
          </a:p>
          <a:p>
            <a:pPr>
              <a:lnSpc>
                <a:spcPct val="90000"/>
              </a:lnSpc>
            </a:pPr>
            <a:endParaRPr lang="en-US" dirty="0"/>
          </a:p>
        </p:txBody>
      </p:sp>
    </p:spTree>
    <p:extLst>
      <p:ext uri="{BB962C8B-B14F-4D97-AF65-F5344CB8AC3E}">
        <p14:creationId xmlns:p14="http://schemas.microsoft.com/office/powerpoint/2010/main" val="32383685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304799"/>
            <a:ext cx="7772400" cy="1524001"/>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Use of a “non-reportable” list</a:t>
            </a:r>
          </a:p>
        </p:txBody>
      </p:sp>
      <p:sp>
        <p:nvSpPr>
          <p:cNvPr id="93187" name="Rectangle 3"/>
          <p:cNvSpPr>
            <a:spLocks noGrp="1" noChangeArrowheads="1"/>
          </p:cNvSpPr>
          <p:nvPr>
            <p:ph idx="1"/>
          </p:nvPr>
        </p:nvSpPr>
        <p:spPr>
          <a:xfrm>
            <a:off x="457200" y="2133600"/>
            <a:ext cx="7772400" cy="4046538"/>
          </a:xfrm>
          <a:ln>
            <a:noFill/>
          </a:ln>
        </p:spPr>
        <p:txBody>
          <a:bodyPr>
            <a:noAutofit/>
          </a:bodyPr>
          <a:lstStyle/>
          <a:p>
            <a:pPr marL="0" indent="0">
              <a:lnSpc>
                <a:spcPct val="90000"/>
              </a:lnSpc>
              <a:buNone/>
            </a:pPr>
            <a:r>
              <a:rPr lang="en-US" sz="2400" dirty="0">
                <a:latin typeface="Calibri" panose="020F0502020204030204" pitchFamily="34" charset="0"/>
              </a:rPr>
              <a:t>To further assist with </a:t>
            </a:r>
            <a:r>
              <a:rPr lang="en-US" sz="2400" dirty="0" err="1">
                <a:latin typeface="Calibri" panose="020F0502020204030204" pitchFamily="34" charset="0"/>
              </a:rPr>
              <a:t>casefinding</a:t>
            </a:r>
            <a:r>
              <a:rPr lang="en-US" sz="2400" dirty="0">
                <a:latin typeface="Calibri" panose="020F0502020204030204" pitchFamily="34" charset="0"/>
              </a:rPr>
              <a:t> activities and possibly eliminate the need to pull a chart multiple times, a non-reportable list can be maintained. This is a list of cases that have been reviewed and found to be non-reportable</a:t>
            </a:r>
          </a:p>
          <a:p>
            <a:pPr>
              <a:lnSpc>
                <a:spcPct val="90000"/>
              </a:lnSpc>
              <a:buNone/>
            </a:pPr>
            <a:r>
              <a:rPr lang="en-US" sz="2400" dirty="0">
                <a:latin typeface="Calibri" panose="020F0502020204030204" pitchFamily="34" charset="0"/>
              </a:rPr>
              <a:t> This list should include:</a:t>
            </a:r>
          </a:p>
          <a:p>
            <a:pPr lvl="1">
              <a:lnSpc>
                <a:spcPct val="90000"/>
              </a:lnSpc>
            </a:pPr>
            <a:r>
              <a:rPr lang="en-US" sz="2400" spc="10" dirty="0">
                <a:solidFill>
                  <a:schemeClr val="tx1"/>
                </a:solidFill>
                <a:latin typeface="Calibri" panose="020F0502020204030204" pitchFamily="34" charset="0"/>
              </a:rPr>
              <a:t>Patient name</a:t>
            </a:r>
          </a:p>
          <a:p>
            <a:pPr lvl="1">
              <a:lnSpc>
                <a:spcPct val="90000"/>
              </a:lnSpc>
            </a:pPr>
            <a:r>
              <a:rPr lang="en-US" sz="2400" spc="10" dirty="0">
                <a:solidFill>
                  <a:schemeClr val="tx1"/>
                </a:solidFill>
                <a:latin typeface="Calibri" panose="020F0502020204030204" pitchFamily="34" charset="0"/>
              </a:rPr>
              <a:t>Date of birth or social security number</a:t>
            </a:r>
          </a:p>
          <a:p>
            <a:pPr lvl="1">
              <a:lnSpc>
                <a:spcPct val="90000"/>
              </a:lnSpc>
            </a:pPr>
            <a:r>
              <a:rPr lang="en-US" sz="2400" spc="10" dirty="0">
                <a:solidFill>
                  <a:schemeClr val="tx1"/>
                </a:solidFill>
                <a:latin typeface="Calibri" panose="020F0502020204030204" pitchFamily="34" charset="0"/>
              </a:rPr>
              <a:t>Encounter date(s)</a:t>
            </a:r>
          </a:p>
          <a:p>
            <a:pPr lvl="1">
              <a:lnSpc>
                <a:spcPct val="90000"/>
              </a:lnSpc>
            </a:pPr>
            <a:r>
              <a:rPr lang="en-US" sz="2400" spc="10" dirty="0">
                <a:solidFill>
                  <a:schemeClr val="tx1"/>
                </a:solidFill>
                <a:latin typeface="Calibri" panose="020F0502020204030204" pitchFamily="34" charset="0"/>
              </a:rPr>
              <a:t>ICD-10 codes</a:t>
            </a:r>
          </a:p>
          <a:p>
            <a:pPr lvl="1">
              <a:lnSpc>
                <a:spcPct val="90000"/>
              </a:lnSpc>
            </a:pPr>
            <a:r>
              <a:rPr lang="en-US" sz="2400" spc="10" dirty="0">
                <a:solidFill>
                  <a:schemeClr val="tx1"/>
                </a:solidFill>
                <a:latin typeface="Calibri" panose="020F0502020204030204" pitchFamily="34" charset="0"/>
              </a:rPr>
              <a:t>Brief reason case is non-reportable</a:t>
            </a:r>
          </a:p>
        </p:txBody>
      </p:sp>
    </p:spTree>
    <p:extLst>
      <p:ext uri="{BB962C8B-B14F-4D97-AF65-F5344CB8AC3E}">
        <p14:creationId xmlns:p14="http://schemas.microsoft.com/office/powerpoint/2010/main" val="15199399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1"/>
            <a:ext cx="7760368" cy="2819400"/>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Summary: </a:t>
            </a:r>
          </a:p>
        </p:txBody>
      </p:sp>
    </p:spTree>
    <p:extLst>
      <p:ext uri="{BB962C8B-B14F-4D97-AF65-F5344CB8AC3E}">
        <p14:creationId xmlns:p14="http://schemas.microsoft.com/office/powerpoint/2010/main" val="1336636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457200" y="457200"/>
            <a:ext cx="7772400" cy="1524000"/>
          </a:xfrm>
          <a:solidFill>
            <a:srgbClr val="FFC000">
              <a:alpha val="46000"/>
            </a:srgbClr>
          </a:solidFill>
        </p:spPr>
        <p:txBody>
          <a:bodyPr>
            <a:noAutofit/>
          </a:bodyPr>
          <a:lstStyle/>
          <a:p>
            <a:br>
              <a:rPr lang="en-US" b="1" dirty="0"/>
            </a:br>
            <a:br>
              <a:rPr lang="en-US" b="1" dirty="0"/>
            </a:br>
            <a:br>
              <a:rPr lang="en-US" b="1" dirty="0"/>
            </a:br>
            <a:br>
              <a:rPr lang="en-US" b="1" dirty="0"/>
            </a:br>
            <a:r>
              <a:rPr lang="en-US" b="1" dirty="0">
                <a:latin typeface="Dotum" panose="020B0600000101010101" pitchFamily="34" charset="-127"/>
                <a:ea typeface="Dotum" panose="020B0600000101010101" pitchFamily="34" charset="-127"/>
              </a:rPr>
              <a:t>Key elements to remember</a:t>
            </a:r>
            <a:br>
              <a:rPr lang="en-US" b="1" dirty="0">
                <a:latin typeface="Dotum" panose="020B0600000101010101" pitchFamily="34" charset="-127"/>
                <a:ea typeface="Dotum" panose="020B0600000101010101" pitchFamily="34" charset="-127"/>
              </a:rPr>
            </a:br>
            <a:endParaRPr lang="en-US" b="1" dirty="0">
              <a:latin typeface="Dotum" panose="020B0600000101010101" pitchFamily="34" charset="-127"/>
              <a:ea typeface="Dotum" panose="020B0600000101010101" pitchFamily="34" charset="-127"/>
            </a:endParaRPr>
          </a:p>
        </p:txBody>
      </p:sp>
      <p:sp>
        <p:nvSpPr>
          <p:cNvPr id="137219" name="Rectangle 3"/>
          <p:cNvSpPr>
            <a:spLocks noGrp="1" noChangeArrowheads="1"/>
          </p:cNvSpPr>
          <p:nvPr>
            <p:ph idx="1"/>
          </p:nvPr>
        </p:nvSpPr>
        <p:spPr>
          <a:xfrm>
            <a:off x="457200" y="2286000"/>
            <a:ext cx="7772400" cy="3894138"/>
          </a:xfrm>
          <a:ln>
            <a:noFill/>
          </a:ln>
        </p:spPr>
        <p:txBody>
          <a:bodyPr>
            <a:noAutofit/>
          </a:bodyPr>
          <a:lstStyle/>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Identify potentially reportable patients</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Locate the charts and other data</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Review for reporting status </a:t>
            </a:r>
          </a:p>
          <a:p>
            <a:pPr marL="609600" indent="-609600">
              <a:spcBef>
                <a:spcPts val="400"/>
              </a:spcBef>
              <a:spcAft>
                <a:spcPts val="400"/>
              </a:spcAft>
              <a:buFontTx/>
              <a:buAutoNum type="arabicPeriod"/>
            </a:pPr>
            <a:r>
              <a:rPr lang="en-US" sz="2400" dirty="0">
                <a:latin typeface="Calibri" panose="020F0502020204030204" pitchFamily="34" charset="0"/>
              </a:rPr>
              <a:t>Copy pertinent chart documents for reportable cases</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Transmit the data to MCR at least quarterly</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Maintain control log and non-reportable log</a:t>
            </a:r>
          </a:p>
        </p:txBody>
      </p:sp>
    </p:spTree>
    <p:extLst>
      <p:ext uri="{BB962C8B-B14F-4D97-AF65-F5344CB8AC3E}">
        <p14:creationId xmlns:p14="http://schemas.microsoft.com/office/powerpoint/2010/main" val="426380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533400" y="381000"/>
            <a:ext cx="7696200" cy="1524000"/>
          </a:xfrm>
          <a:solidFill>
            <a:srgbClr val="FFC000">
              <a:alpha val="46000"/>
            </a:srgbClr>
          </a:solidFill>
        </p:spPr>
        <p:txBody>
          <a:bodyPr>
            <a:noAutofit/>
          </a:bodyPr>
          <a:lstStyle/>
          <a:p>
            <a:r>
              <a:rPr lang="en-US" sz="3200" b="1" dirty="0">
                <a:latin typeface="Dotum" panose="020B0600000101010101" pitchFamily="34" charset="-127"/>
                <a:ea typeface="Dotum" panose="020B0600000101010101" pitchFamily="34" charset="-127"/>
              </a:rPr>
              <a:t>Low-volume </a:t>
            </a:r>
            <a:r>
              <a:rPr lang="en-US" sz="3200" b="1" dirty="0" err="1">
                <a:latin typeface="Dotum" panose="020B0600000101010101" pitchFamily="34" charset="-127"/>
                <a:ea typeface="Dotum" panose="020B0600000101010101" pitchFamily="34" charset="-127"/>
              </a:rPr>
              <a:t>Facilites</a:t>
            </a:r>
            <a:endParaRPr lang="en-US" sz="3200" b="1" dirty="0">
              <a:latin typeface="Dotum" panose="020B0600000101010101" pitchFamily="34" charset="-127"/>
              <a:ea typeface="Dotum" panose="020B0600000101010101" pitchFamily="34" charset="-127"/>
            </a:endParaRPr>
          </a:p>
        </p:txBody>
      </p:sp>
      <p:sp>
        <p:nvSpPr>
          <p:cNvPr id="104451" name="Rectangle 3"/>
          <p:cNvSpPr>
            <a:spLocks noGrp="1" noChangeArrowheads="1"/>
          </p:cNvSpPr>
          <p:nvPr>
            <p:ph idx="1"/>
          </p:nvPr>
        </p:nvSpPr>
        <p:spPr>
          <a:xfrm>
            <a:off x="533400" y="2667000"/>
            <a:ext cx="7620000" cy="3733800"/>
          </a:xfrm>
          <a:ln>
            <a:noFill/>
          </a:ln>
        </p:spPr>
        <p:txBody>
          <a:bodyPr>
            <a:normAutofit/>
          </a:bodyPr>
          <a:lstStyle/>
          <a:p>
            <a:pPr marL="533400" indent="-533400">
              <a:lnSpc>
                <a:spcPct val="90000"/>
              </a:lnSpc>
            </a:pPr>
            <a:r>
              <a:rPr lang="en-US" sz="2400" dirty="0">
                <a:solidFill>
                  <a:schemeClr val="tx2"/>
                </a:solidFill>
                <a:latin typeface="Calibri" panose="020F0502020204030204" pitchFamily="34" charset="0"/>
                <a:ea typeface="Adobe Fan Heiti Std B" panose="020B0700000000000000" pitchFamily="34" charset="-128"/>
              </a:rPr>
              <a:t>By law, facilities are required to report cases diagnosed and/or treated for cancer in their facility. </a:t>
            </a:r>
          </a:p>
          <a:p>
            <a:pPr marL="533400" indent="-533400">
              <a:lnSpc>
                <a:spcPct val="90000"/>
              </a:lnSpc>
            </a:pPr>
            <a:r>
              <a:rPr lang="en-US" sz="2400" dirty="0">
                <a:solidFill>
                  <a:schemeClr val="tx2"/>
                </a:solidFill>
                <a:latin typeface="Calibri" panose="020F0502020204030204" pitchFamily="34" charset="0"/>
                <a:ea typeface="Adobe Fan Heiti Std B" panose="020B0700000000000000" pitchFamily="34" charset="-128"/>
              </a:rPr>
              <a:t>All hospitals are required to submit cases electronically.</a:t>
            </a:r>
          </a:p>
          <a:p>
            <a:pPr marL="533400" indent="-533400">
              <a:lnSpc>
                <a:spcPct val="90000"/>
              </a:lnSpc>
            </a:pPr>
            <a:r>
              <a:rPr lang="en-US" sz="2400" dirty="0">
                <a:solidFill>
                  <a:schemeClr val="tx2"/>
                </a:solidFill>
                <a:latin typeface="Calibri" panose="020F0502020204030204" pitchFamily="34" charset="0"/>
                <a:ea typeface="Adobe Fan Heiti Std B" panose="020B0700000000000000" pitchFamily="34" charset="-128"/>
              </a:rPr>
              <a:t>Related duties involve keeping complete records of cases submitted, correspondence from MCR, etc.</a:t>
            </a:r>
          </a:p>
          <a:p>
            <a:pPr marL="533400" indent="-533400">
              <a:lnSpc>
                <a:spcPct val="90000"/>
              </a:lnSpc>
            </a:pPr>
            <a:endParaRPr lang="en-US" sz="3000" dirty="0">
              <a:solidFill>
                <a:schemeClr val="tx2"/>
              </a:solidFill>
              <a:latin typeface="Adobe Fan Heiti Std B" panose="020B0700000000000000" pitchFamily="34" charset="-128"/>
              <a:ea typeface="Adobe Fan Heiti Std B" panose="020B0700000000000000" pitchFamily="34" charset="-128"/>
            </a:endParaRPr>
          </a:p>
          <a:p>
            <a:pPr marL="533400" indent="-533400">
              <a:lnSpc>
                <a:spcPct val="90000"/>
              </a:lnSpc>
            </a:pPr>
            <a:endParaRPr lang="en-US" sz="2800" dirty="0">
              <a:solidFill>
                <a:schemeClr val="accent2"/>
              </a:solidFill>
            </a:endParaRPr>
          </a:p>
          <a:p>
            <a:pPr marL="533400" indent="-533400">
              <a:lnSpc>
                <a:spcPct val="90000"/>
              </a:lnSpc>
            </a:pPr>
            <a:endParaRPr lang="en-US" sz="2800" dirty="0"/>
          </a:p>
          <a:p>
            <a:pPr marL="533400" indent="-533400">
              <a:lnSpc>
                <a:spcPct val="90000"/>
              </a:lnSpc>
            </a:pPr>
            <a:endParaRPr lang="en-US" sz="2800" dirty="0"/>
          </a:p>
          <a:p>
            <a:pPr marL="533400" indent="-533400">
              <a:lnSpc>
                <a:spcPct val="90000"/>
              </a:lnSpc>
            </a:pPr>
            <a:endParaRPr lang="en-US" sz="2800" dirty="0"/>
          </a:p>
        </p:txBody>
      </p:sp>
    </p:spTree>
    <p:extLst>
      <p:ext uri="{BB962C8B-B14F-4D97-AF65-F5344CB8AC3E}">
        <p14:creationId xmlns:p14="http://schemas.microsoft.com/office/powerpoint/2010/main" val="3468693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274638"/>
            <a:ext cx="7772400" cy="1401762"/>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Review </a:t>
            </a:r>
          </a:p>
        </p:txBody>
      </p:sp>
      <p:sp>
        <p:nvSpPr>
          <p:cNvPr id="87043" name="Rectangle 3"/>
          <p:cNvSpPr>
            <a:spLocks noGrp="1" noChangeArrowheads="1"/>
          </p:cNvSpPr>
          <p:nvPr>
            <p:ph idx="1"/>
          </p:nvPr>
        </p:nvSpPr>
        <p:spPr>
          <a:xfrm>
            <a:off x="457200" y="2057400"/>
            <a:ext cx="7772400" cy="4267200"/>
          </a:xfrm>
          <a:ln>
            <a:noFill/>
          </a:ln>
        </p:spPr>
        <p:txBody>
          <a:bodyPr>
            <a:noAutofit/>
          </a:bodyPr>
          <a:lstStyle/>
          <a:p>
            <a:pPr>
              <a:lnSpc>
                <a:spcPct val="90000"/>
              </a:lnSpc>
              <a:spcBef>
                <a:spcPts val="800"/>
              </a:spcBef>
              <a:spcAft>
                <a:spcPts val="800"/>
              </a:spcAft>
            </a:pPr>
            <a:r>
              <a:rPr lang="en-US" sz="2000" dirty="0" err="1">
                <a:latin typeface="Calibri" panose="020F0502020204030204" pitchFamily="34" charset="0"/>
              </a:rPr>
              <a:t>Casefinding</a:t>
            </a:r>
            <a:r>
              <a:rPr lang="en-US" sz="2000" dirty="0">
                <a:latin typeface="Calibri" panose="020F0502020204030204" pitchFamily="34" charset="0"/>
              </a:rPr>
              <a:t> should be considered a priority of the Health Information Management (or other designated) department</a:t>
            </a:r>
          </a:p>
          <a:p>
            <a:pPr>
              <a:lnSpc>
                <a:spcPct val="90000"/>
              </a:lnSpc>
              <a:spcBef>
                <a:spcPts val="800"/>
              </a:spcBef>
              <a:spcAft>
                <a:spcPts val="800"/>
              </a:spcAft>
            </a:pPr>
            <a:r>
              <a:rPr lang="en-US" sz="2000" dirty="0">
                <a:latin typeface="Calibri" panose="020F0502020204030204" pitchFamily="34" charset="0"/>
              </a:rPr>
              <a:t>A specific person should be designated to perform case- finding. That person should be given adequate time to identify, copy and submit charts</a:t>
            </a:r>
          </a:p>
          <a:p>
            <a:pPr>
              <a:lnSpc>
                <a:spcPct val="90000"/>
              </a:lnSpc>
              <a:spcBef>
                <a:spcPts val="800"/>
              </a:spcBef>
              <a:spcAft>
                <a:spcPts val="800"/>
              </a:spcAft>
            </a:pPr>
            <a:r>
              <a:rPr lang="en-US" sz="2000" dirty="0" err="1">
                <a:latin typeface="Calibri" panose="020F0502020204030204" pitchFamily="34" charset="0"/>
              </a:rPr>
              <a:t>Casefinding</a:t>
            </a:r>
            <a:r>
              <a:rPr lang="en-US" sz="2000" dirty="0">
                <a:latin typeface="Calibri" panose="020F0502020204030204" pitchFamily="34" charset="0"/>
              </a:rPr>
              <a:t> activities must be conducted on a regular basis (at least quarterly)</a:t>
            </a:r>
          </a:p>
          <a:p>
            <a:pPr>
              <a:lnSpc>
                <a:spcPct val="90000"/>
              </a:lnSpc>
              <a:spcBef>
                <a:spcPts val="800"/>
              </a:spcBef>
              <a:spcAft>
                <a:spcPts val="800"/>
              </a:spcAft>
            </a:pPr>
            <a:r>
              <a:rPr lang="en-US" sz="2000" dirty="0">
                <a:latin typeface="Calibri" panose="020F0502020204030204" pitchFamily="34" charset="0"/>
              </a:rPr>
              <a:t>MCR must be informed of any staff turnover or changes by submitting a </a:t>
            </a:r>
            <a:r>
              <a:rPr lang="en-US" sz="2000" b="1" dirty="0">
                <a:latin typeface="Calibri" panose="020F0502020204030204" pitchFamily="34" charset="0"/>
              </a:rPr>
              <a:t>Hospital Directory Update Form </a:t>
            </a:r>
            <a:r>
              <a:rPr lang="en-US" sz="2000" dirty="0">
                <a:latin typeface="Calibri" panose="020F0502020204030204" pitchFamily="34" charset="0"/>
              </a:rPr>
              <a:t>and </a:t>
            </a:r>
            <a:r>
              <a:rPr lang="en-US" sz="2000" b="1" dirty="0">
                <a:latin typeface="Calibri" panose="020F0502020204030204" pitchFamily="34" charset="0"/>
              </a:rPr>
              <a:t>Web Plus Contact Form </a:t>
            </a:r>
            <a:r>
              <a:rPr lang="en-US" sz="2000" dirty="0">
                <a:latin typeface="Calibri" panose="020F0502020204030204" pitchFamily="34" charset="0"/>
              </a:rPr>
              <a:t>found on our website.</a:t>
            </a:r>
            <a:endParaRPr lang="en-US" sz="2400" dirty="0">
              <a:latin typeface="Calibri" panose="020F0502020204030204" pitchFamily="34" charset="0"/>
            </a:endParaRPr>
          </a:p>
        </p:txBody>
      </p:sp>
    </p:spTree>
    <p:extLst>
      <p:ext uri="{BB962C8B-B14F-4D97-AF65-F5344CB8AC3E}">
        <p14:creationId xmlns:p14="http://schemas.microsoft.com/office/powerpoint/2010/main" val="17426321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457200" y="274638"/>
            <a:ext cx="7772400" cy="1401762"/>
          </a:xfrm>
          <a:solidFill>
            <a:srgbClr val="FFC000">
              <a:alpha val="46000"/>
            </a:srgbClr>
          </a:solidFill>
        </p:spPr>
        <p:txBody>
          <a:bodyPr>
            <a:normAutofit/>
          </a:bodyPr>
          <a:lstStyle/>
          <a:p>
            <a:r>
              <a:rPr lang="en-US" b="1">
                <a:latin typeface="Dotum" panose="020B0600000101010101" pitchFamily="34" charset="-127"/>
                <a:ea typeface="Dotum" panose="020B0600000101010101" pitchFamily="34" charset="-127"/>
              </a:rPr>
              <a:t>And lastly...</a:t>
            </a:r>
            <a:endParaRPr lang="en-US" b="1" dirty="0">
              <a:latin typeface="Dotum" panose="020B0600000101010101" pitchFamily="34" charset="-127"/>
              <a:ea typeface="Dotum" panose="020B0600000101010101" pitchFamily="34" charset="-127"/>
            </a:endParaRPr>
          </a:p>
        </p:txBody>
      </p:sp>
      <p:sp>
        <p:nvSpPr>
          <p:cNvPr id="138243" name="Rectangle 3"/>
          <p:cNvSpPr>
            <a:spLocks noGrp="1" noChangeArrowheads="1"/>
          </p:cNvSpPr>
          <p:nvPr>
            <p:ph idx="1"/>
          </p:nvPr>
        </p:nvSpPr>
        <p:spPr>
          <a:xfrm>
            <a:off x="457200" y="2286000"/>
            <a:ext cx="7772400" cy="3894138"/>
          </a:xfrm>
          <a:ln>
            <a:noFill/>
          </a:ln>
        </p:spPr>
        <p:txBody>
          <a:bodyPr>
            <a:normAutofit/>
          </a:bodyPr>
          <a:lstStyle/>
          <a:p>
            <a:r>
              <a:rPr lang="en-US" sz="2600" dirty="0">
                <a:latin typeface="Calibri" panose="020F0502020204030204" pitchFamily="34" charset="0"/>
              </a:rPr>
              <a:t>A Transmittal Form </a:t>
            </a:r>
            <a:r>
              <a:rPr lang="en-US" sz="2600" i="1" dirty="0">
                <a:solidFill>
                  <a:srgbClr val="336699"/>
                </a:solidFill>
                <a:latin typeface="Calibri" panose="020F0502020204030204" pitchFamily="34" charset="0"/>
              </a:rPr>
              <a:t>must be submitted </a:t>
            </a:r>
            <a:r>
              <a:rPr lang="en-US" sz="2600" dirty="0">
                <a:latin typeface="Calibri" panose="020F0502020204030204" pitchFamily="34" charset="0"/>
              </a:rPr>
              <a:t>for each reporting period (quarterly) even if no charts are being sent.</a:t>
            </a:r>
            <a:endParaRPr lang="en-US" sz="2600" u="sng" dirty="0">
              <a:solidFill>
                <a:srgbClr val="6600CC"/>
              </a:solidFill>
              <a:latin typeface="Calibri" panose="020F0502020204030204" pitchFamily="34" charset="0"/>
            </a:endParaRPr>
          </a:p>
          <a:p>
            <a:r>
              <a:rPr lang="en-US" sz="2600" dirty="0">
                <a:latin typeface="Calibri" panose="020F0502020204030204" pitchFamily="34" charset="0"/>
              </a:rPr>
              <a:t>Please contact MCR if data submission for any reporting period is going to be late.</a:t>
            </a:r>
          </a:p>
          <a:p>
            <a:r>
              <a:rPr lang="en-US" sz="2600" dirty="0">
                <a:latin typeface="Calibri" panose="020F0502020204030204" pitchFamily="34" charset="0"/>
              </a:rPr>
              <a:t>Call MCR at 1-800-392-2829 with questions – we’re glad to help!</a:t>
            </a:r>
          </a:p>
          <a:p>
            <a:pPr marL="0" indent="0" algn="ctr">
              <a:buNone/>
            </a:pPr>
            <a:r>
              <a:rPr lang="en-US" sz="2600" dirty="0">
                <a:latin typeface="Calibri" panose="020F0502020204030204" pitchFamily="34" charset="0"/>
                <a:hlinkClick r:id="rId3"/>
              </a:rPr>
              <a:t>https://cancerregistry.missouri.edu/</a:t>
            </a:r>
            <a:endParaRPr lang="en-US" sz="2600" dirty="0">
              <a:latin typeface="Calibri" panose="020F0502020204030204" pitchFamily="34" charset="0"/>
            </a:endParaRPr>
          </a:p>
          <a:p>
            <a:endParaRPr lang="en-US" sz="2600" dirty="0">
              <a:latin typeface="Calibri" panose="020F0502020204030204" pitchFamily="34" charset="0"/>
            </a:endParaRPr>
          </a:p>
        </p:txBody>
      </p:sp>
    </p:spTree>
    <p:extLst>
      <p:ext uri="{BB962C8B-B14F-4D97-AF65-F5344CB8AC3E}">
        <p14:creationId xmlns:p14="http://schemas.microsoft.com/office/powerpoint/2010/main" val="1043366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533400" y="304800"/>
            <a:ext cx="7696200" cy="1295400"/>
          </a:xfrm>
          <a:solidFill>
            <a:srgbClr val="FFC000">
              <a:alpha val="46000"/>
            </a:srgbClr>
          </a:solidFill>
        </p:spPr>
        <p:txBody>
          <a:bodyPr>
            <a:normAutofit/>
          </a:bodyPr>
          <a:lstStyle/>
          <a:p>
            <a:r>
              <a:rPr lang="en-US" b="1" dirty="0" err="1">
                <a:latin typeface="Dotum" panose="020B0600000101010101" pitchFamily="34" charset="-127"/>
                <a:ea typeface="Dotum" panose="020B0600000101010101" pitchFamily="34" charset="-127"/>
              </a:rPr>
              <a:t>Casefinding</a:t>
            </a:r>
            <a:r>
              <a:rPr lang="en-US" b="1" dirty="0">
                <a:latin typeface="Dotum" panose="020B0600000101010101" pitchFamily="34" charset="-127"/>
                <a:ea typeface="Dotum" panose="020B0600000101010101" pitchFamily="34" charset="-127"/>
              </a:rPr>
              <a:t> basics</a:t>
            </a:r>
          </a:p>
        </p:txBody>
      </p:sp>
      <p:sp>
        <p:nvSpPr>
          <p:cNvPr id="113667" name="Rectangle 3"/>
          <p:cNvSpPr>
            <a:spLocks noGrp="1" noChangeArrowheads="1"/>
          </p:cNvSpPr>
          <p:nvPr>
            <p:ph idx="1"/>
          </p:nvPr>
        </p:nvSpPr>
        <p:spPr>
          <a:xfrm>
            <a:off x="533400" y="2133600"/>
            <a:ext cx="7696200" cy="4046538"/>
          </a:xfrm>
          <a:ln>
            <a:noFill/>
          </a:ln>
        </p:spPr>
        <p:txBody>
          <a:bodyPr>
            <a:normAutofit/>
          </a:bodyPr>
          <a:lstStyle/>
          <a:p>
            <a:r>
              <a:rPr lang="en-US" sz="2500" dirty="0">
                <a:solidFill>
                  <a:schemeClr val="tx2"/>
                </a:solidFill>
                <a:latin typeface="Calibri" panose="020F0502020204030204" pitchFamily="34" charset="0"/>
                <a:ea typeface="Adobe Fan Heiti Std B" panose="020B0700000000000000" pitchFamily="34" charset="-128"/>
              </a:rPr>
              <a:t>Designate a specific person to perform </a:t>
            </a:r>
            <a:r>
              <a:rPr lang="en-US" sz="2500" dirty="0" err="1">
                <a:solidFill>
                  <a:schemeClr val="tx2"/>
                </a:solidFill>
                <a:latin typeface="Calibri" panose="020F0502020204030204" pitchFamily="34" charset="0"/>
                <a:ea typeface="Adobe Fan Heiti Std B" panose="020B0700000000000000" pitchFamily="34" charset="-128"/>
              </a:rPr>
              <a:t>casefinding</a:t>
            </a:r>
            <a:r>
              <a:rPr lang="en-US" sz="2500" dirty="0">
                <a:solidFill>
                  <a:schemeClr val="tx2"/>
                </a:solidFill>
                <a:latin typeface="Calibri" panose="020F0502020204030204" pitchFamily="34" charset="0"/>
                <a:ea typeface="Adobe Fan Heiti Std B" panose="020B0700000000000000" pitchFamily="34" charset="-128"/>
              </a:rPr>
              <a:t> and allow adequate time to identify cases, copy and submit charts.</a:t>
            </a:r>
          </a:p>
          <a:p>
            <a:r>
              <a:rPr lang="en-US" sz="2500" dirty="0">
                <a:solidFill>
                  <a:schemeClr val="tx2"/>
                </a:solidFill>
                <a:latin typeface="Calibri" panose="020F0502020204030204" pitchFamily="34" charset="0"/>
                <a:ea typeface="Adobe Fan Heiti Std B" panose="020B0700000000000000" pitchFamily="34" charset="-128"/>
              </a:rPr>
              <a:t>Conduct </a:t>
            </a:r>
            <a:r>
              <a:rPr lang="en-US" sz="2500" dirty="0" err="1">
                <a:solidFill>
                  <a:schemeClr val="tx2"/>
                </a:solidFill>
                <a:latin typeface="Calibri" panose="020F0502020204030204" pitchFamily="34" charset="0"/>
                <a:ea typeface="Adobe Fan Heiti Std B" panose="020B0700000000000000" pitchFamily="34" charset="-128"/>
              </a:rPr>
              <a:t>casefinding</a:t>
            </a:r>
            <a:r>
              <a:rPr lang="en-US" sz="2500" dirty="0">
                <a:solidFill>
                  <a:schemeClr val="tx2"/>
                </a:solidFill>
                <a:latin typeface="Calibri" panose="020F0502020204030204" pitchFamily="34" charset="0"/>
                <a:ea typeface="Adobe Fan Heiti Std B" panose="020B0700000000000000" pitchFamily="34" charset="-128"/>
              </a:rPr>
              <a:t> activities on a regular basis </a:t>
            </a:r>
            <a:r>
              <a:rPr lang="en-US" sz="2500" i="1" dirty="0">
                <a:solidFill>
                  <a:srgbClr val="336699"/>
                </a:solidFill>
                <a:latin typeface="Calibri" panose="020F0502020204030204" pitchFamily="34" charset="0"/>
                <a:ea typeface="Adobe Fan Heiti Std B" panose="020B0700000000000000" pitchFamily="34" charset="-128"/>
              </a:rPr>
              <a:t>at least quarterly.</a:t>
            </a:r>
            <a:endParaRPr lang="en-US" sz="2500" dirty="0">
              <a:solidFill>
                <a:schemeClr val="tx2"/>
              </a:solidFill>
              <a:latin typeface="Calibri" panose="020F0502020204030204" pitchFamily="34" charset="0"/>
              <a:ea typeface="Adobe Fan Heiti Std B" panose="020B0700000000000000" pitchFamily="34" charset="-128"/>
            </a:endParaRPr>
          </a:p>
          <a:p>
            <a:r>
              <a:rPr lang="en-US" sz="2500" dirty="0">
                <a:solidFill>
                  <a:schemeClr val="tx2"/>
                </a:solidFill>
                <a:latin typeface="Calibri" panose="020F0502020204030204" pitchFamily="34" charset="0"/>
                <a:ea typeface="Adobe Fan Heiti Std B" panose="020B0700000000000000" pitchFamily="34" charset="-128"/>
              </a:rPr>
              <a:t>Collaborate with the laboratory and other departments/sources that may provide tumor information.</a:t>
            </a:r>
          </a:p>
          <a:p>
            <a:pPr>
              <a:buFontTx/>
              <a:buNone/>
            </a:pPr>
            <a:endParaRPr lang="en-US" dirty="0">
              <a:solidFill>
                <a:schemeClr val="accent2"/>
              </a:solidFill>
            </a:endParaRPr>
          </a:p>
          <a:p>
            <a:endParaRPr lang="en-US" dirty="0"/>
          </a:p>
        </p:txBody>
      </p:sp>
    </p:spTree>
    <p:extLst>
      <p:ext uri="{BB962C8B-B14F-4D97-AF65-F5344CB8AC3E}">
        <p14:creationId xmlns:p14="http://schemas.microsoft.com/office/powerpoint/2010/main" val="3388373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idx="1"/>
          </p:nvPr>
        </p:nvSpPr>
        <p:spPr>
          <a:xfrm>
            <a:off x="457200" y="1752599"/>
            <a:ext cx="7620000" cy="3276601"/>
          </a:xfrm>
          <a:solidFill>
            <a:srgbClr val="FFC000">
              <a:alpha val="46000"/>
            </a:srgbClr>
          </a:solidFill>
        </p:spPr>
        <p:txBody>
          <a:bodyPr/>
          <a:lstStyle/>
          <a:p>
            <a:pPr algn="ctr">
              <a:buFontTx/>
              <a:buNone/>
            </a:pPr>
            <a:endParaRPr lang="en-US" sz="2800" b="1" dirty="0">
              <a:solidFill>
                <a:schemeClr val="tx2"/>
              </a:solidFill>
            </a:endParaRPr>
          </a:p>
          <a:p>
            <a:pPr algn="ctr">
              <a:buFontTx/>
              <a:buNone/>
            </a:pPr>
            <a:r>
              <a:rPr lang="en-US" sz="5400" b="1" dirty="0">
                <a:solidFill>
                  <a:schemeClr val="tx2"/>
                </a:solidFill>
                <a:latin typeface="Dotum" panose="020B0600000101010101" pitchFamily="34" charset="-127"/>
                <a:ea typeface="Dotum" panose="020B0600000101010101" pitchFamily="34" charset="-127"/>
              </a:rPr>
              <a:t>How do I identify reportable cases?</a:t>
            </a:r>
          </a:p>
        </p:txBody>
      </p:sp>
    </p:spTree>
    <p:extLst>
      <p:ext uri="{BB962C8B-B14F-4D97-AF65-F5344CB8AC3E}">
        <p14:creationId xmlns:p14="http://schemas.microsoft.com/office/powerpoint/2010/main" val="3798990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381000"/>
            <a:ext cx="7848600" cy="1828800"/>
          </a:xfrm>
          <a:solidFill>
            <a:srgbClr val="FFC000">
              <a:alpha val="46000"/>
            </a:srgbClr>
          </a:solidFill>
        </p:spPr>
        <p:txBody>
          <a:bodyPr>
            <a:noAutofit/>
          </a:bodyPr>
          <a:lstStyle/>
          <a:p>
            <a:pPr>
              <a:spcBef>
                <a:spcPts val="400"/>
              </a:spcBef>
            </a:pPr>
            <a:br>
              <a:rPr lang="en-US" sz="2400" b="1" dirty="0">
                <a:latin typeface="Dotum" panose="020B0600000101010101" pitchFamily="34" charset="-127"/>
                <a:ea typeface="Dotum" panose="020B0600000101010101" pitchFamily="34" charset="-127"/>
              </a:rPr>
            </a:br>
            <a:r>
              <a:rPr lang="en-US" sz="3600" b="1" dirty="0">
                <a:latin typeface="Dotum" panose="020B0600000101010101" pitchFamily="34" charset="-127"/>
                <a:ea typeface="Dotum" panose="020B0600000101010101" pitchFamily="34" charset="-127"/>
              </a:rPr>
              <a:t>Reportable Cases</a:t>
            </a:r>
            <a:br>
              <a:rPr lang="en-US" sz="3600" b="1" dirty="0">
                <a:latin typeface="Dotum" panose="020B0600000101010101" pitchFamily="34" charset="-127"/>
                <a:ea typeface="Dotum" panose="020B0600000101010101" pitchFamily="34" charset="-127"/>
              </a:rPr>
            </a:br>
            <a:br>
              <a:rPr lang="en-US" sz="1100" b="1" dirty="0">
                <a:latin typeface="Dotum" panose="020B0600000101010101" pitchFamily="34" charset="-127"/>
                <a:ea typeface="Dotum" panose="020B0600000101010101" pitchFamily="34" charset="-127"/>
              </a:rPr>
            </a:br>
            <a:r>
              <a:rPr lang="en-US" sz="2400" b="1" dirty="0">
                <a:latin typeface="Dotum" panose="020B0600000101010101" pitchFamily="34" charset="-127"/>
                <a:ea typeface="Dotum" panose="020B0600000101010101" pitchFamily="34" charset="-127"/>
              </a:rPr>
              <a:t> - Inpatient and outpatient hospital cases are required</a:t>
            </a:r>
            <a:br>
              <a:rPr lang="en-US" sz="2400" b="1" dirty="0">
                <a:latin typeface="Dotum" panose="020B0600000101010101" pitchFamily="34" charset="-127"/>
                <a:ea typeface="Dotum" panose="020B0600000101010101" pitchFamily="34" charset="-127"/>
              </a:rPr>
            </a:br>
            <a:br>
              <a:rPr lang="en-US" sz="1100" b="1" dirty="0">
                <a:latin typeface="Dotum" panose="020B0600000101010101" pitchFamily="34" charset="-127"/>
                <a:ea typeface="Dotum" panose="020B0600000101010101" pitchFamily="34" charset="-127"/>
              </a:rPr>
            </a:br>
            <a:r>
              <a:rPr lang="en-US" sz="2400" b="1" dirty="0">
                <a:latin typeface="Dotum" panose="020B0600000101010101" pitchFamily="34" charset="-127"/>
                <a:ea typeface="Dotum" panose="020B0600000101010101" pitchFamily="34" charset="-127"/>
              </a:rPr>
              <a:t> - Cases with specified ICD-10 codes      </a:t>
            </a:r>
          </a:p>
        </p:txBody>
      </p:sp>
      <p:sp>
        <p:nvSpPr>
          <p:cNvPr id="124931" name="Rectangle 3"/>
          <p:cNvSpPr>
            <a:spLocks noGrp="1" noChangeArrowheads="1"/>
          </p:cNvSpPr>
          <p:nvPr>
            <p:ph sz="half" idx="1"/>
          </p:nvPr>
        </p:nvSpPr>
        <p:spPr>
          <a:xfrm>
            <a:off x="381000" y="2514600"/>
            <a:ext cx="7848600" cy="3810000"/>
          </a:xfrm>
          <a:ln w="38100">
            <a:noFill/>
          </a:ln>
        </p:spPr>
        <p:txBody>
          <a:bodyPr>
            <a:noAutofit/>
          </a:bodyPr>
          <a:lstStyle/>
          <a:p>
            <a:pPr>
              <a:lnSpc>
                <a:spcPct val="90000"/>
              </a:lnSpc>
            </a:pPr>
            <a:r>
              <a:rPr lang="en-US" dirty="0">
                <a:solidFill>
                  <a:schemeClr val="tx2"/>
                </a:solidFill>
                <a:latin typeface="Calibri" panose="020F0502020204030204" pitchFamily="34" charset="0"/>
                <a:ea typeface="Adobe Fan Heiti Std B" panose="020B0700000000000000" pitchFamily="34" charset="-128"/>
              </a:rPr>
              <a:t>In order to report a case to MCR, you first must be able to determine if a case is eligible.</a:t>
            </a:r>
          </a:p>
          <a:p>
            <a:pPr>
              <a:lnSpc>
                <a:spcPct val="90000"/>
              </a:lnSpc>
            </a:pPr>
            <a:r>
              <a:rPr lang="en-US" dirty="0">
                <a:solidFill>
                  <a:schemeClr val="tx2"/>
                </a:solidFill>
                <a:latin typeface="Calibri" panose="020F0502020204030204" pitchFamily="34" charset="0"/>
                <a:ea typeface="Adobe Fan Heiti Std B" panose="020B0700000000000000" pitchFamily="34" charset="-128"/>
              </a:rPr>
              <a:t>Case eligibility is usually determined by a combination of factors, which  include the behavior of the disease (benign, malignant, in situ, etc.), and when and where the case is treated.</a:t>
            </a:r>
          </a:p>
          <a:p>
            <a:pPr>
              <a:lnSpc>
                <a:spcPct val="90000"/>
              </a:lnSpc>
            </a:pPr>
            <a:r>
              <a:rPr lang="en-US" dirty="0">
                <a:solidFill>
                  <a:schemeClr val="tx2"/>
                </a:solidFill>
                <a:latin typeface="Calibri" panose="020F0502020204030204" pitchFamily="34" charset="0"/>
                <a:ea typeface="Adobe Fan Heiti Std B" panose="020B0700000000000000" pitchFamily="34" charset="-128"/>
              </a:rPr>
              <a:t>Look in the MCR Abstract Code Manual or on the MCR website for a reportable list of the ICD-10 codes. </a:t>
            </a:r>
          </a:p>
          <a:p>
            <a:pPr>
              <a:lnSpc>
                <a:spcPct val="90000"/>
              </a:lnSpc>
            </a:pPr>
            <a:r>
              <a:rPr lang="en-US" dirty="0">
                <a:solidFill>
                  <a:schemeClr val="tx2"/>
                </a:solidFill>
                <a:latin typeface="Calibri" panose="020F0502020204030204" pitchFamily="34" charset="0"/>
                <a:ea typeface="Adobe Fan Heiti Std B" panose="020B0700000000000000" pitchFamily="34" charset="-128"/>
              </a:rPr>
              <a:t>The following slides discuss different aspects of how to determine if you should report a case to MCR…</a:t>
            </a:r>
          </a:p>
        </p:txBody>
      </p:sp>
    </p:spTree>
    <p:extLst>
      <p:ext uri="{BB962C8B-B14F-4D97-AF65-F5344CB8AC3E}">
        <p14:creationId xmlns:p14="http://schemas.microsoft.com/office/powerpoint/2010/main" val="3610306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7"/>
            <a:ext cx="7772400" cy="1447799"/>
          </a:xfrm>
          <a:solidFill>
            <a:srgbClr val="FFC000">
              <a:alpha val="46000"/>
            </a:srgbClr>
          </a:solidFill>
        </p:spPr>
        <p:txBody>
          <a:bodyPr>
            <a:normAutofit/>
          </a:bodyPr>
          <a:lstStyle/>
          <a:p>
            <a:pPr>
              <a:buFont typeface="Wingdings" pitchFamily="2" charset="2"/>
              <a:buNone/>
            </a:pPr>
            <a:r>
              <a:rPr lang="en-US" sz="3600" b="1" dirty="0">
                <a:latin typeface="Dotum" panose="020B0600000101010101" pitchFamily="34" charset="-127"/>
                <a:ea typeface="Dotum" panose="020B0600000101010101" pitchFamily="34" charset="-127"/>
              </a:rPr>
              <a:t>If your facility owns the medical record you should report the case!</a:t>
            </a:r>
          </a:p>
        </p:txBody>
      </p:sp>
      <p:sp>
        <p:nvSpPr>
          <p:cNvPr id="47107" name="Rectangle 3"/>
          <p:cNvSpPr>
            <a:spLocks noGrp="1" noChangeArrowheads="1"/>
          </p:cNvSpPr>
          <p:nvPr>
            <p:ph sz="half" idx="1"/>
          </p:nvPr>
        </p:nvSpPr>
        <p:spPr>
          <a:xfrm>
            <a:off x="685800" y="2057400"/>
            <a:ext cx="7391400" cy="4343400"/>
          </a:xfrm>
          <a:ln w="38100">
            <a:noFill/>
          </a:ln>
        </p:spPr>
        <p:txBody>
          <a:bodyPr>
            <a:noAutofit/>
          </a:bodyPr>
          <a:lstStyle/>
          <a:p>
            <a:pPr marL="0" indent="0">
              <a:lnSpc>
                <a:spcPct val="80000"/>
              </a:lnSpc>
              <a:buNone/>
            </a:pPr>
            <a:r>
              <a:rPr lang="en-US" dirty="0">
                <a:solidFill>
                  <a:schemeClr val="tx2"/>
                </a:solidFill>
                <a:latin typeface="Calibri" panose="020F0502020204030204" pitchFamily="34" charset="0"/>
                <a:ea typeface="Adobe Fan Heiti Std B" panose="020B0700000000000000" pitchFamily="34" charset="-128"/>
              </a:rPr>
              <a:t>The general rule of thumb is that the hospital that owns the medical record where the patients diagnosis and/or treatment occurs is the facility required to report the case.</a:t>
            </a:r>
          </a:p>
          <a:p>
            <a:pPr marL="0" indent="0">
              <a:lnSpc>
                <a:spcPct val="80000"/>
              </a:lnSpc>
              <a:buNone/>
            </a:pPr>
            <a:r>
              <a:rPr lang="en-US" dirty="0">
                <a:solidFill>
                  <a:schemeClr val="tx2"/>
                </a:solidFill>
                <a:latin typeface="Calibri" panose="020F0502020204030204" pitchFamily="34" charset="0"/>
                <a:ea typeface="Adobe Fan Heiti Std B" panose="020B0700000000000000" pitchFamily="34" charset="-128"/>
              </a:rPr>
              <a:t>For many low-volume facilities, the patient will be diagnosed in your facility, but referred elsewhere for treatment.</a:t>
            </a:r>
          </a:p>
          <a:p>
            <a:pPr marL="0" indent="0">
              <a:lnSpc>
                <a:spcPct val="80000"/>
              </a:lnSpc>
              <a:buNone/>
            </a:pPr>
            <a:r>
              <a:rPr lang="en-US" b="1" dirty="0">
                <a:solidFill>
                  <a:schemeClr val="tx2"/>
                </a:solidFill>
                <a:latin typeface="Calibri" panose="020F0502020204030204" pitchFamily="34" charset="0"/>
                <a:ea typeface="Adobe Fan Heiti Std B" panose="020B0700000000000000" pitchFamily="34" charset="-128"/>
              </a:rPr>
              <a:t>Examples:</a:t>
            </a:r>
          </a:p>
          <a:p>
            <a:pPr>
              <a:lnSpc>
                <a:spcPct val="80000"/>
              </a:lnSpc>
            </a:pPr>
            <a:r>
              <a:rPr lang="en-US" dirty="0">
                <a:solidFill>
                  <a:schemeClr val="tx2"/>
                </a:solidFill>
                <a:latin typeface="Calibri" panose="020F0502020204030204" pitchFamily="34" charset="0"/>
                <a:ea typeface="Adobe Fan Heiti Std B" panose="020B0700000000000000" pitchFamily="34" charset="-128"/>
              </a:rPr>
              <a:t>A patient has a mammogram at your hospital and the radiologists says the test is suspicious for breast cancer. The patient is referred to another hospital for the biopsy. </a:t>
            </a:r>
            <a:r>
              <a:rPr lang="en-US" dirty="0">
                <a:solidFill>
                  <a:srgbClr val="336699"/>
                </a:solidFill>
                <a:latin typeface="Calibri" panose="020F0502020204030204" pitchFamily="34" charset="0"/>
                <a:ea typeface="Adobe Fan Heiti Std B" panose="020B0700000000000000" pitchFamily="34" charset="-128"/>
              </a:rPr>
              <a:t>This case is reportable</a:t>
            </a:r>
          </a:p>
          <a:p>
            <a:pPr>
              <a:lnSpc>
                <a:spcPct val="80000"/>
              </a:lnSpc>
            </a:pPr>
            <a:r>
              <a:rPr lang="en-US" dirty="0">
                <a:solidFill>
                  <a:schemeClr val="tx2"/>
                </a:solidFill>
                <a:latin typeface="Calibri" panose="020F0502020204030204" pitchFamily="34" charset="0"/>
                <a:ea typeface="Adobe Fan Heiti Std B" panose="020B0700000000000000" pitchFamily="34" charset="-128"/>
              </a:rPr>
              <a:t>A patient has a colonoscopy at a surgery center owned by the hospital.  The test shows cancer. </a:t>
            </a:r>
            <a:r>
              <a:rPr lang="en-US" dirty="0">
                <a:solidFill>
                  <a:srgbClr val="336699"/>
                </a:solidFill>
                <a:latin typeface="Calibri" panose="020F0502020204030204" pitchFamily="34" charset="0"/>
                <a:ea typeface="Adobe Fan Heiti Std B" panose="020B0700000000000000" pitchFamily="34" charset="-128"/>
              </a:rPr>
              <a:t>This case is reportable</a:t>
            </a:r>
          </a:p>
          <a:p>
            <a:pPr>
              <a:lnSpc>
                <a:spcPct val="80000"/>
              </a:lnSpc>
            </a:pPr>
            <a:r>
              <a:rPr lang="en-US" dirty="0">
                <a:solidFill>
                  <a:schemeClr val="tx2"/>
                </a:solidFill>
                <a:latin typeface="Calibri" panose="020F0502020204030204" pitchFamily="34" charset="0"/>
                <a:ea typeface="Adobe Fan Heiti Std B" panose="020B0700000000000000" pitchFamily="34" charset="-128"/>
              </a:rPr>
              <a:t>A patient is diagnosed with prostate cancer by a prostate biopsy performed in a physicians office whose practice is owned by your hospital. </a:t>
            </a:r>
            <a:r>
              <a:rPr lang="en-US" dirty="0">
                <a:solidFill>
                  <a:srgbClr val="336699"/>
                </a:solidFill>
                <a:latin typeface="Calibri" panose="020F0502020204030204" pitchFamily="34" charset="0"/>
                <a:ea typeface="Adobe Fan Heiti Std B" panose="020B0700000000000000" pitchFamily="34" charset="-128"/>
              </a:rPr>
              <a:t>This case is reportable</a:t>
            </a:r>
          </a:p>
        </p:txBody>
      </p:sp>
      <p:sp>
        <p:nvSpPr>
          <p:cNvPr id="47110" name="Text Box 6"/>
          <p:cNvSpPr txBox="1">
            <a:spLocks noChangeArrowheads="1"/>
          </p:cNvSpPr>
          <p:nvPr/>
        </p:nvSpPr>
        <p:spPr bwMode="auto">
          <a:xfrm>
            <a:off x="8077200" y="6216650"/>
            <a:ext cx="838200" cy="366713"/>
          </a:xfrm>
          <a:prstGeom prst="rect">
            <a:avLst/>
          </a:prstGeom>
          <a:noFill/>
          <a:ln w="9525">
            <a:noFill/>
            <a:miter lim="800000"/>
            <a:headEnd/>
            <a:tailEnd/>
          </a:ln>
          <a:effectLst/>
        </p:spPr>
        <p:txBody>
          <a:bodyPr>
            <a:spAutoFit/>
          </a:bodyPr>
          <a:lstStyle/>
          <a:p>
            <a:pPr algn="l">
              <a:spcBef>
                <a:spcPct val="50000"/>
              </a:spcBef>
            </a:pPr>
            <a:endParaRPr lang="en-US" sz="1800">
              <a:solidFill>
                <a:schemeClr val="tx1"/>
              </a:solidFill>
            </a:endParaRPr>
          </a:p>
        </p:txBody>
      </p:sp>
    </p:spTree>
    <p:extLst>
      <p:ext uri="{BB962C8B-B14F-4D97-AF65-F5344CB8AC3E}">
        <p14:creationId xmlns:p14="http://schemas.microsoft.com/office/powerpoint/2010/main" val="29976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457200" y="274638"/>
            <a:ext cx="7696200" cy="1401762"/>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ICD-10-CM inclusions and exclusions</a:t>
            </a:r>
          </a:p>
        </p:txBody>
      </p:sp>
      <p:sp>
        <p:nvSpPr>
          <p:cNvPr id="114691" name="Rectangle 3"/>
          <p:cNvSpPr>
            <a:spLocks noGrp="1" noChangeArrowheads="1"/>
          </p:cNvSpPr>
          <p:nvPr>
            <p:ph idx="1"/>
          </p:nvPr>
        </p:nvSpPr>
        <p:spPr>
          <a:xfrm>
            <a:off x="457200" y="2286000"/>
            <a:ext cx="7696200" cy="3840163"/>
          </a:xfrm>
          <a:ln>
            <a:noFill/>
          </a:ln>
        </p:spPr>
        <p:txBody>
          <a:bodyPr/>
          <a:lstStyle/>
          <a:p>
            <a:pPr marL="0" indent="0">
              <a:buFontTx/>
              <a:buNone/>
            </a:pPr>
            <a:r>
              <a:rPr lang="en-US" sz="3200" dirty="0">
                <a:solidFill>
                  <a:schemeClr val="tx2"/>
                </a:solidFill>
                <a:latin typeface="Calibri" panose="020F0502020204030204" pitchFamily="34" charset="0"/>
                <a:ea typeface="Adobe Fan Heiti Std B" panose="020B0700000000000000" pitchFamily="34" charset="-128"/>
              </a:rPr>
              <a:t>While the ICD-10-CM list mainly includes malignancies, there are a few inclusions and exclusions you need to know</a:t>
            </a:r>
          </a:p>
          <a:p>
            <a:endParaRPr lang="en-US" dirty="0">
              <a:latin typeface="Calibri" panose="020F0502020204030204" pitchFamily="34" charset="0"/>
            </a:endParaRPr>
          </a:p>
        </p:txBody>
      </p:sp>
    </p:spTree>
    <p:extLst>
      <p:ext uri="{BB962C8B-B14F-4D97-AF65-F5344CB8AC3E}">
        <p14:creationId xmlns:p14="http://schemas.microsoft.com/office/powerpoint/2010/main" val="2011540164"/>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9E13C44D96BB49AADFAAA4400EE14B" ma:contentTypeVersion="21" ma:contentTypeDescription="Create a new document." ma:contentTypeScope="" ma:versionID="d90e5be4b1cecda425069cf15def012e">
  <xsd:schema xmlns:xsd="http://www.w3.org/2001/XMLSchema" xmlns:xs="http://www.w3.org/2001/XMLSchema" xmlns:p="http://schemas.microsoft.com/office/2006/metadata/properties" xmlns:ns2="28733e1a-349c-4697-b993-77805086a5bf" xmlns:ns3="90d7df65-cea2-40ed-9680-6e5dcd8002a5" targetNamespace="http://schemas.microsoft.com/office/2006/metadata/properties" ma:root="true" ma:fieldsID="6549efe02711c7c95452c4f86eebc1d2" ns2:_="" ns3:_="">
    <xsd:import namespace="28733e1a-349c-4697-b993-77805086a5bf"/>
    <xsd:import namespace="90d7df65-cea2-40ed-9680-6e5dcd8002a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Location" minOccurs="0"/>
                <xsd:element ref="ns2:PageLink" minOccurs="0"/>
                <xsd:element ref="ns2:Centretek"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733e1a-349c-4697-b993-77805086a5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Shared link" ma:description="This document has been linked to a page online."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PageLink" ma:index="21" nillable="true" ma:displayName="Page Link" ma:description="What page houses this document link." ma:format="Hyperlink" ma:internalName="PageLink">
      <xsd:complexType>
        <xsd:complexContent>
          <xsd:extension base="dms:URL">
            <xsd:sequence>
              <xsd:element name="Url" type="dms:ValidUrl" minOccurs="0" nillable="true"/>
              <xsd:element name="Description" type="xsd:string" nillable="true"/>
            </xsd:sequence>
          </xsd:extension>
        </xsd:complexContent>
      </xsd:complexType>
    </xsd:element>
    <xsd:element name="Centretek" ma:index="22" nillable="true" ma:displayName="Shared Link" ma:description="This item has been linked online." ma:format="RadioButtons" ma:internalName="Centretek">
      <xsd:simpleType>
        <xsd:restriction base="dms:Choice">
          <xsd:enumeration value="Centretek"/>
          <xsd:enumeration value="Internal link"/>
          <xsd:enumeration value="YouTube"/>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0d7df65-cea2-40ed-9680-6e5dcd8002a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35204a20-5eed-4618-8752-7bc2bab9322f}" ma:internalName="TaxCatchAll" ma:showField="CatchAllData" ma:web="90d7df65-cea2-40ed-9680-6e5dcd8002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23" ma:displayName="Subject "/>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666D59-05B8-4854-952D-2E9CE0841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733e1a-349c-4697-b993-77805086a5bf"/>
    <ds:schemaRef ds:uri="90d7df65-cea2-40ed-9680-6e5dcd8002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229F04-A519-4285-94B2-23E1160EDD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TM03457515[[fn=View]]</Template>
  <TotalTime>13032</TotalTime>
  <Words>2815</Words>
  <Application>Microsoft Office PowerPoint</Application>
  <PresentationFormat>On-screen Show (4:3)</PresentationFormat>
  <Paragraphs>286</Paragraphs>
  <Slides>41</Slides>
  <Notes>41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Dotum</vt:lpstr>
      <vt:lpstr>Adobe Fan Heiti Std B</vt:lpstr>
      <vt:lpstr>Arial</vt:lpstr>
      <vt:lpstr>Calibri</vt:lpstr>
      <vt:lpstr>Candara</vt:lpstr>
      <vt:lpstr>Century Schoolbook</vt:lpstr>
      <vt:lpstr>Wingdings</vt:lpstr>
      <vt:lpstr>Wingdings 2</vt:lpstr>
      <vt:lpstr>View</vt:lpstr>
      <vt:lpstr>Casefinding Tips for  Low-volume Facilities (LVFs)</vt:lpstr>
      <vt:lpstr>There are several Missouri laws about cancer reporting</vt:lpstr>
      <vt:lpstr>The laws are applied to low-volume facilities as follows:</vt:lpstr>
      <vt:lpstr>Low-volume Facilites</vt:lpstr>
      <vt:lpstr>Casefinding basics</vt:lpstr>
      <vt:lpstr>PowerPoint Presentation</vt:lpstr>
      <vt:lpstr> Reportable Cases   - Inpatient and outpatient hospital cases are required   - Cases with specified ICD-10 codes      </vt:lpstr>
      <vt:lpstr>If your facility owns the medical record you should report the case!</vt:lpstr>
      <vt:lpstr>ICD-10-CM inclusions and exclusions</vt:lpstr>
      <vt:lpstr>Inclusion: Benign brain tumors ARE reportable</vt:lpstr>
      <vt:lpstr> Exclusions: Some malignant tumors are NOT reportable</vt:lpstr>
      <vt:lpstr>Tricky cases!!</vt:lpstr>
      <vt:lpstr>Tricky cases!!</vt:lpstr>
      <vt:lpstr>Tricky cases!!</vt:lpstr>
      <vt:lpstr>Tricky cases!!</vt:lpstr>
      <vt:lpstr>Some terms used in reporting cases can be ambiguous</vt:lpstr>
      <vt:lpstr>Some terms used in reporting test results can be ambiguous</vt:lpstr>
      <vt:lpstr>Examples of ambiguous terminology </vt:lpstr>
      <vt:lpstr>What sources do I use to identify cases? </vt:lpstr>
      <vt:lpstr>Common places to look for reportable cases include:</vt:lpstr>
      <vt:lpstr>PowerPoint Presentation</vt:lpstr>
      <vt:lpstr>      Using the pathology report to locate cases</vt:lpstr>
      <vt:lpstr>Other sources</vt:lpstr>
      <vt:lpstr>Potential sources (continued)</vt:lpstr>
      <vt:lpstr>Potential sources (continued)</vt:lpstr>
      <vt:lpstr>PowerPoint Presentation</vt:lpstr>
      <vt:lpstr>A diagnosis includes:</vt:lpstr>
      <vt:lpstr>What constitutes a diagnosis?</vt:lpstr>
      <vt:lpstr>Diagnosis continued:</vt:lpstr>
      <vt:lpstr>PowerPoint Presentation</vt:lpstr>
      <vt:lpstr>Definition of treatment</vt:lpstr>
      <vt:lpstr>Examples of treatment</vt:lpstr>
      <vt:lpstr>Exclusions – these are not reportable:</vt:lpstr>
      <vt:lpstr>PowerPoint Presentation</vt:lpstr>
      <vt:lpstr>  Keeping track </vt:lpstr>
      <vt:lpstr>Other documentation  </vt:lpstr>
      <vt:lpstr>Use of a “non-reportable” list</vt:lpstr>
      <vt:lpstr>PowerPoint Presentation</vt:lpstr>
      <vt:lpstr>    Key elements to remember </vt:lpstr>
      <vt:lpstr>Review </vt:lpstr>
      <vt:lpstr>And lastly...</vt:lpstr>
    </vt:vector>
  </TitlesOfParts>
  <Company>University of Missorui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UMHC User</dc:creator>
  <cp:lastModifiedBy>Barr, Stacy L.</cp:lastModifiedBy>
  <cp:revision>219</cp:revision>
  <dcterms:created xsi:type="dcterms:W3CDTF">2006-07-11T13:14:37Z</dcterms:created>
  <dcterms:modified xsi:type="dcterms:W3CDTF">2024-03-11T19:30:14Z</dcterms:modified>
</cp:coreProperties>
</file>