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notesSlides/notesSlide2.xml" ContentType="application/vnd.openxmlformats-officedocument.presentationml.notesSl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684" r:id="rId2"/>
    <p:sldMasterId id="2147483696" r:id="rId3"/>
    <p:sldMasterId id="2147483708" r:id="rId4"/>
  </p:sldMasterIdLst>
  <p:notesMasterIdLst>
    <p:notesMasterId r:id="rId49"/>
  </p:notesMasterIdLst>
  <p:handoutMasterIdLst>
    <p:handoutMasterId r:id="rId50"/>
  </p:handoutMasterIdLst>
  <p:sldIdLst>
    <p:sldId id="256" r:id="rId5"/>
    <p:sldId id="258" r:id="rId6"/>
    <p:sldId id="312" r:id="rId7"/>
    <p:sldId id="259" r:id="rId8"/>
    <p:sldId id="260" r:id="rId9"/>
    <p:sldId id="261" r:id="rId10"/>
    <p:sldId id="280" r:id="rId11"/>
    <p:sldId id="262" r:id="rId12"/>
    <p:sldId id="264" r:id="rId13"/>
    <p:sldId id="265" r:id="rId14"/>
    <p:sldId id="266" r:id="rId15"/>
    <p:sldId id="268" r:id="rId16"/>
    <p:sldId id="269" r:id="rId17"/>
    <p:sldId id="271" r:id="rId18"/>
    <p:sldId id="276" r:id="rId19"/>
    <p:sldId id="274" r:id="rId20"/>
    <p:sldId id="275" r:id="rId21"/>
    <p:sldId id="277" r:id="rId22"/>
    <p:sldId id="282" r:id="rId23"/>
    <p:sldId id="283" r:id="rId24"/>
    <p:sldId id="285" r:id="rId25"/>
    <p:sldId id="286" r:id="rId26"/>
    <p:sldId id="287" r:id="rId27"/>
    <p:sldId id="288" r:id="rId28"/>
    <p:sldId id="289" r:id="rId29"/>
    <p:sldId id="290" r:id="rId30"/>
    <p:sldId id="291" r:id="rId31"/>
    <p:sldId id="309" r:id="rId32"/>
    <p:sldId id="310" r:id="rId33"/>
    <p:sldId id="292" r:id="rId34"/>
    <p:sldId id="295" r:id="rId35"/>
    <p:sldId id="296" r:id="rId36"/>
    <p:sldId id="299" r:id="rId37"/>
    <p:sldId id="300" r:id="rId38"/>
    <p:sldId id="301" r:id="rId39"/>
    <p:sldId id="302" r:id="rId40"/>
    <p:sldId id="294" r:id="rId41"/>
    <p:sldId id="279" r:id="rId42"/>
    <p:sldId id="303" r:id="rId43"/>
    <p:sldId id="304" r:id="rId44"/>
    <p:sldId id="305" r:id="rId45"/>
    <p:sldId id="306" r:id="rId46"/>
    <p:sldId id="307" r:id="rId47"/>
    <p:sldId id="314" r:id="rId4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8" autoAdjust="0"/>
    <p:restoredTop sz="94660"/>
  </p:normalViewPr>
  <p:slideViewPr>
    <p:cSldViewPr snapToGrid="0" showGuides="1">
      <p:cViewPr varScale="1">
        <p:scale>
          <a:sx n="114" d="100"/>
          <a:sy n="114" d="100"/>
        </p:scale>
        <p:origin x="37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EFA834A-0169-4220-8F0D-AAB35039D85F}" type="datetimeFigureOut">
              <a:rPr lang="en-US" smtClean="0"/>
              <a:t>07/05/2022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47BDE44-965C-4780-A13A-5E8D97526A1B}" type="slidenum">
              <a:rPr lang="en-US" smtClean="0"/>
              <a:t>‹#›</a:t>
            </a:fld>
            <a:endParaRPr lang="en-US"/>
          </a:p>
        </p:txBody>
      </p:sp>
    </p:spTree>
    <p:extLst>
      <p:ext uri="{BB962C8B-B14F-4D97-AF65-F5344CB8AC3E}">
        <p14:creationId xmlns:p14="http://schemas.microsoft.com/office/powerpoint/2010/main" val="396292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2739DC1-FD56-423A-89EF-7863CFD72E99}" type="datetimeFigureOut">
              <a:rPr lang="en-US" smtClean="0"/>
              <a:t>07/05/2022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12B85F8-5AC8-4A9F-8C1C-A52631184A34}" type="slidenum">
              <a:rPr lang="en-US" smtClean="0"/>
              <a:t>‹#›</a:t>
            </a:fld>
            <a:endParaRPr lang="en-US"/>
          </a:p>
        </p:txBody>
      </p:sp>
    </p:spTree>
    <p:extLst>
      <p:ext uri="{BB962C8B-B14F-4D97-AF65-F5344CB8AC3E}">
        <p14:creationId xmlns:p14="http://schemas.microsoft.com/office/powerpoint/2010/main" val="226008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2B85F8-5AC8-4A9F-8C1C-A52631184A34}" type="slidenum">
              <a:rPr lang="en-US" smtClean="0"/>
              <a:t>2</a:t>
            </a:fld>
            <a:endParaRPr lang="en-US"/>
          </a:p>
        </p:txBody>
      </p:sp>
    </p:spTree>
    <p:extLst>
      <p:ext uri="{BB962C8B-B14F-4D97-AF65-F5344CB8AC3E}">
        <p14:creationId xmlns:p14="http://schemas.microsoft.com/office/powerpoint/2010/main" val="3569273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12B85F8-5AC8-4A9F-8C1C-A52631184A34}" type="slidenum">
              <a:rPr lang="en-US" smtClean="0"/>
              <a:t>3</a:t>
            </a:fld>
            <a:endParaRPr lang="en-US"/>
          </a:p>
        </p:txBody>
      </p:sp>
    </p:spTree>
    <p:extLst>
      <p:ext uri="{BB962C8B-B14F-4D97-AF65-F5344CB8AC3E}">
        <p14:creationId xmlns:p14="http://schemas.microsoft.com/office/powerpoint/2010/main" val="1840844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41891454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69184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07/05/2022</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84615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1168180798"/>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763526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21316306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45999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07/05/2022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38374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07/05/2022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450663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07/05/2022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238692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3856156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3308245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07/05/2022</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75720789"/>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3858864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07/05/2022</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18794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872639868"/>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2997659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796167220"/>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1907812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07/05/2022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9924470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07/05/2022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719708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07/05/2022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0947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05070750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2044592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07/05/2022</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17795913"/>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87380734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07/05/2022</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985745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1" y="0"/>
            <a:ext cx="12191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ctrTitle"/>
          </p:nvPr>
        </p:nvSpPr>
        <p:spPr>
          <a:xfrm>
            <a:off x="914400" y="3355848"/>
            <a:ext cx="107696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E2900F50-3EE3-4B67-A98A-ED90A8979364}"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
        <p:nvSpPr>
          <p:cNvPr id="10" name="Rectangle 9"/>
          <p:cNvSpPr/>
          <p:nvPr/>
        </p:nvSpPr>
        <p:spPr bwMode="invGray">
          <a:xfrm>
            <a:off x="0" y="5128334"/>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55542544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6E898D-341A-4375-A0E2-010ADDF5E039}"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6657685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12192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ectangle 11"/>
          <p:cNvSpPr/>
          <p:nvPr/>
        </p:nvSpPr>
        <p:spPr bwMode="invGray">
          <a:xfrm>
            <a:off x="0" y="2602520"/>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999744" y="118872"/>
            <a:ext cx="10684256"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987552" y="1828800"/>
            <a:ext cx="10696448"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A5D4F03-2D6B-43BB-A6C4-D56EBE0E6CEB}"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118408390"/>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5466345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07/05/2022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42650664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07/05/2022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85005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606566C-672A-4A32-BCEE-E8547AFE4794}"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5803516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07/05/2022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1013882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19797436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07/05/2022</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299399294"/>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10BD7B-D602-4C10-AE68-ACF0F7E7022C}" type="datetime1">
              <a:rPr lang="en-US" smtClean="0"/>
              <a:t>07/05/2022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93545114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8798560" y="0"/>
            <a:ext cx="6096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8" name="Rectangle 7"/>
          <p:cNvSpPr/>
          <p:nvPr/>
        </p:nvSpPr>
        <p:spPr bwMode="ltGray">
          <a:xfrm>
            <a:off x="8863584" y="0"/>
            <a:ext cx="33528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Vertical Title 1"/>
          <p:cNvSpPr>
            <a:spLocks noGrp="1"/>
          </p:cNvSpPr>
          <p:nvPr>
            <p:ph type="title" orient="vert"/>
          </p:nvPr>
        </p:nvSpPr>
        <p:spPr>
          <a:xfrm>
            <a:off x="9042400" y="274641"/>
            <a:ext cx="2540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304801"/>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37ADB9-B8DD-411B-83A6-6108AF6AF702}" type="datetime1">
              <a:rPr lang="en-US" smtClean="0"/>
              <a:t>07/05/2022</a:t>
            </a:fld>
            <a:endParaRPr lang="en-US"/>
          </a:p>
        </p:txBody>
      </p:sp>
      <p:sp>
        <p:nvSpPr>
          <p:cNvPr id="5" name="Footer Placeholder 4"/>
          <p:cNvSpPr>
            <a:spLocks noGrp="1"/>
          </p:cNvSpPr>
          <p:nvPr>
            <p:ph type="ftr" sz="quarter" idx="11"/>
          </p:nvPr>
        </p:nvSpPr>
        <p:spPr>
          <a:xfrm>
            <a:off x="3520796" y="6377460"/>
            <a:ext cx="5115205" cy="365125"/>
          </a:xfrm>
        </p:spPr>
        <p:txBody>
          <a:bodyPr/>
          <a:lstStyle/>
          <a:p>
            <a:endParaRPr lang="en-US"/>
          </a:p>
        </p:txBody>
      </p:sp>
      <p:sp>
        <p:nvSpPr>
          <p:cNvPr id="6" name="Slide Number Placeholder 5"/>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234466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A5BCABC-F850-4A3F-93B8-F8F2B27070DD}" type="datetime1">
              <a:rPr lang="en-US" smtClean="0"/>
              <a:t>07/05/2022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506977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A2AEC4BB-8D41-4144-897D-E622B6AB4EE7}" type="datetime1">
              <a:rPr lang="en-US" smtClean="0"/>
              <a:t>07/05/2022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3086744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F221D-0F8D-44A3-82CA-EF6EA536AE5F}" type="datetime1">
              <a:rPr lang="en-US" smtClean="0"/>
              <a:t>07/05/2022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192122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784" y="152400"/>
            <a:ext cx="3364992"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F1DA7B6-5D6D-41BC-95E8-9097F454E2BC}" type="datetime1">
              <a:rPr lang="en-US" smtClean="0"/>
              <a:t>07/05/2022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A1B8CE-383B-4C79-9B50-68C1054AA4E2}" type="slidenum">
              <a:rPr lang="en-US" smtClean="0"/>
              <a:t>‹#›</a:t>
            </a:fld>
            <a:endParaRPr lang="en-US"/>
          </a:p>
        </p:txBody>
      </p:sp>
      <p:sp>
        <p:nvSpPr>
          <p:cNvPr id="12" name="Rectangle 11"/>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Tree>
    <p:extLst>
      <p:ext uri="{BB962C8B-B14F-4D97-AF65-F5344CB8AC3E}">
        <p14:creationId xmlns:p14="http://schemas.microsoft.com/office/powerpoint/2010/main" val="2151422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219456" y="1170432"/>
            <a:ext cx="3364992" cy="201168"/>
          </a:xfrm>
        </p:spPr>
        <p:txBody>
          <a:bodyPr/>
          <a:lstStyle/>
          <a:p>
            <a:fld id="{29723663-C062-4786-8B78-AA9334387C66}" type="datetime1">
              <a:rPr lang="en-US" smtClean="0"/>
              <a:t>07/05/2022</a:t>
            </a:fld>
            <a:endParaRPr lang="en-US"/>
          </a:p>
        </p:txBody>
      </p:sp>
      <p:sp>
        <p:nvSpPr>
          <p:cNvPr id="11" name="Rectangle 10"/>
          <p:cNvSpPr/>
          <p:nvPr/>
        </p:nvSpPr>
        <p:spPr>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9" name="Rectangle 8"/>
          <p:cNvSpPr/>
          <p:nvPr/>
        </p:nvSpPr>
        <p:spPr bwMode="invGray">
          <a:xfrm>
            <a:off x="3807649" y="0"/>
            <a:ext cx="6096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6" name="Footer Placeholder 5"/>
          <p:cNvSpPr>
            <a:spLocks noGrp="1"/>
          </p:cNvSpPr>
          <p:nvPr>
            <p:ph type="ftr" sz="quarter" idx="11"/>
          </p:nvPr>
        </p:nvSpPr>
        <p:spPr>
          <a:xfrm>
            <a:off x="4047744" y="1170432"/>
            <a:ext cx="6925056"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11119104" y="1170432"/>
            <a:ext cx="978485" cy="201168"/>
          </a:xfrm>
        </p:spPr>
        <p:txBody>
          <a:bodyPr/>
          <a:lstStyle/>
          <a:p>
            <a:fld id="{14A1B8CE-383B-4C79-9B50-68C1054AA4E2}" type="slidenum">
              <a:rPr lang="en-US" smtClean="0"/>
              <a:t>‹#›</a:t>
            </a:fld>
            <a:endParaRPr lang="en-US"/>
          </a:p>
        </p:txBody>
      </p:sp>
    </p:spTree>
    <p:extLst>
      <p:ext uri="{BB962C8B-B14F-4D97-AF65-F5344CB8AC3E}">
        <p14:creationId xmlns:p14="http://schemas.microsoft.com/office/powerpoint/2010/main" val="51927100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07/05/2022</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30966744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07/05/2022</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18404475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07/05/2022</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35497575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12192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7" name="Rectangle 6"/>
          <p:cNvSpPr/>
          <p:nvPr/>
        </p:nvSpPr>
        <p:spPr bwMode="ltGray">
          <a:xfrm>
            <a:off x="1" y="1"/>
            <a:ext cx="12191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Placeholder 1"/>
          <p:cNvSpPr>
            <a:spLocks noGrp="1"/>
          </p:cNvSpPr>
          <p:nvPr>
            <p:ph type="title"/>
          </p:nvPr>
        </p:nvSpPr>
        <p:spPr>
          <a:xfrm>
            <a:off x="609600" y="152400"/>
            <a:ext cx="109728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609600" y="1775192"/>
            <a:ext cx="109728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609600" y="6476999"/>
            <a:ext cx="28448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0DD7375-1581-4421-95DF-C6F02ABF5DF4}" type="datetime1">
              <a:rPr lang="en-US" smtClean="0"/>
              <a:t>07/05/2022</a:t>
            </a:fld>
            <a:endParaRPr lang="en-US"/>
          </a:p>
        </p:txBody>
      </p:sp>
      <p:sp>
        <p:nvSpPr>
          <p:cNvPr id="5" name="Footer Placeholder 4"/>
          <p:cNvSpPr>
            <a:spLocks noGrp="1"/>
          </p:cNvSpPr>
          <p:nvPr>
            <p:ph type="ftr" sz="quarter" idx="3"/>
          </p:nvPr>
        </p:nvSpPr>
        <p:spPr>
          <a:xfrm>
            <a:off x="3520796" y="6476999"/>
            <a:ext cx="7343625"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10939195" y="6476999"/>
            <a:ext cx="978485"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4A1B8CE-383B-4C79-9B50-68C1054AA4E2}" type="slidenum">
              <a:rPr lang="en-US" smtClean="0"/>
              <a:t>‹#›</a:t>
            </a:fld>
            <a:endParaRPr lang="en-US"/>
          </a:p>
        </p:txBody>
      </p:sp>
    </p:spTree>
    <p:extLst>
      <p:ext uri="{BB962C8B-B14F-4D97-AF65-F5344CB8AC3E}">
        <p14:creationId xmlns:p14="http://schemas.microsoft.com/office/powerpoint/2010/main" val="289515798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hyperlink" Target="http://mcr.umh.edu/mcr-research.php" TargetMode="External"/><Relationship Id="rId2" Type="http://schemas.openxmlformats.org/officeDocument/2006/relationships/slideLayout" Target="../slideLayouts/slideLayout35.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7.xml"/></Relationships>
</file>

<file path=ppt/slides/_rels/slide18.xml.rels><?xml version="1.0" encoding="UTF-8" standalone="yes"?>
<Relationships xmlns="http://schemas.openxmlformats.org/package/2006/relationships"><Relationship Id="rId3" Type="http://schemas.openxmlformats.org/officeDocument/2006/relationships/hyperlink" Target="http://health.mo.gov/data/mica/MICA/" TargetMode="External"/><Relationship Id="rId2" Type="http://schemas.openxmlformats.org/officeDocument/2006/relationships/slideLayout" Target="../slideLayouts/slideLayout35.xml"/><Relationship Id="rId1" Type="http://schemas.openxmlformats.org/officeDocument/2006/relationships/themeOverride" Target="../theme/themeOverride18.xml"/><Relationship Id="rId5" Type="http://schemas.openxmlformats.org/officeDocument/2006/relationships/hyperlink" Target="https://www.cdc.gov/cancer/uscs/index.htm" TargetMode="External"/><Relationship Id="rId4" Type="http://schemas.openxmlformats.org/officeDocument/2006/relationships/hyperlink" Target="http://www.cancer-rates.info/naaccr/" TargetMode="Externa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0.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1.xml"/></Relationships>
</file>

<file path=ppt/slides/_rels/slide22.xml.rels><?xml version="1.0" encoding="UTF-8" standalone="yes"?>
<Relationships xmlns="http://schemas.openxmlformats.org/package/2006/relationships"><Relationship Id="rId3" Type="http://schemas.openxmlformats.org/officeDocument/2006/relationships/hyperlink" Target="http://mcr.umh.edu/mcr-cancer-reporting-hospital.php" TargetMode="External"/><Relationship Id="rId2" Type="http://schemas.openxmlformats.org/officeDocument/2006/relationships/slideLayout" Target="../slideLayouts/slideLayout35.xml"/><Relationship Id="rId1" Type="http://schemas.openxmlformats.org/officeDocument/2006/relationships/themeOverride" Target="../theme/themeOverride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3.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5.xml"/></Relationships>
</file>

<file path=ppt/slides/_rels/slide26.xml.rels><?xml version="1.0" encoding="UTF-8" standalone="yes"?>
<Relationships xmlns="http://schemas.openxmlformats.org/package/2006/relationships"><Relationship Id="rId3" Type="http://schemas.openxmlformats.org/officeDocument/2006/relationships/hyperlink" Target="http://mcr.umh.edu/downloads/NH_Manual.pdf" TargetMode="External"/><Relationship Id="rId2" Type="http://schemas.openxmlformats.org/officeDocument/2006/relationships/slideLayout" Target="../slideLayouts/slideLayout35.xml"/><Relationship Id="rId1" Type="http://schemas.openxmlformats.org/officeDocument/2006/relationships/themeOverride" Target="../theme/themeOverride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29.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3.xml"/></Relationships>
</file>

<file path=ppt/slides/_rels/slide34.xml.rels><?xml version="1.0" encoding="UTF-8" standalone="yes"?>
<Relationships xmlns="http://schemas.openxmlformats.org/package/2006/relationships"><Relationship Id="rId3" Type="http://schemas.openxmlformats.org/officeDocument/2006/relationships/hyperlink" Target="http://mcr.umh.edu/downloads/Fillable_CRF_form.pdf" TargetMode="External"/><Relationship Id="rId2" Type="http://schemas.openxmlformats.org/officeDocument/2006/relationships/slideLayout" Target="../slideLayouts/slideLayout35.xml"/><Relationship Id="rId1" Type="http://schemas.openxmlformats.org/officeDocument/2006/relationships/themeOverride" Target="../theme/themeOverride34.xml"/><Relationship Id="rId4" Type="http://schemas.openxmlformats.org/officeDocument/2006/relationships/hyperlink" Target="https://webplus.umh.edu/webplus/logonen.aspx" TargetMode="Externa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5.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6.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7.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8.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39.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themeOverride" Target="../theme/themeOverride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0.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1.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2.xml"/></Relationships>
</file>

<file path=ppt/slides/_rels/slide43.xml.rels><?xml version="1.0" encoding="UTF-8" standalone="yes"?>
<Relationships xmlns="http://schemas.openxmlformats.org/package/2006/relationships"><Relationship Id="rId3" Type="http://schemas.openxmlformats.org/officeDocument/2006/relationships/hyperlink" Target="http://mcr.umh.edu/mcr-cancer-reporting-nonhospital.php" TargetMode="External"/><Relationship Id="rId2" Type="http://schemas.openxmlformats.org/officeDocument/2006/relationships/slideLayout" Target="../slideLayouts/slideLayout35.xml"/><Relationship Id="rId1" Type="http://schemas.openxmlformats.org/officeDocument/2006/relationships/themeOverride" Target="../theme/themeOverride43.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4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hyperlink" Target="http://www.cdc.gov/cancer/npcr" TargetMode="External"/><Relationship Id="rId2" Type="http://schemas.openxmlformats.org/officeDocument/2006/relationships/slideLayout" Target="../slideLayouts/slideLayout35.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83323"/>
            <a:ext cx="9144000" cy="3563007"/>
          </a:xfrm>
        </p:spPr>
        <p:txBody>
          <a:bodyPr>
            <a:noAutofit/>
          </a:bodyPr>
          <a:lstStyle/>
          <a:p>
            <a:r>
              <a:rPr lang="en-US" sz="7200" b="1" dirty="0">
                <a:solidFill>
                  <a:srgbClr val="FFC000"/>
                </a:solidFill>
              </a:rPr>
              <a:t>Non-hospital </a:t>
            </a:r>
            <a:br>
              <a:rPr lang="en-US" sz="7200" b="1" dirty="0">
                <a:solidFill>
                  <a:srgbClr val="FFC000"/>
                </a:solidFill>
              </a:rPr>
            </a:br>
            <a:r>
              <a:rPr lang="en-US" sz="7200" b="1" dirty="0">
                <a:solidFill>
                  <a:srgbClr val="FFC000"/>
                </a:solidFill>
              </a:rPr>
              <a:t>Cancer Reporting Guidelines and Tips </a:t>
            </a:r>
          </a:p>
        </p:txBody>
      </p:sp>
      <p:sp>
        <p:nvSpPr>
          <p:cNvPr id="3" name="Subtitle 2"/>
          <p:cNvSpPr>
            <a:spLocks noGrp="1"/>
          </p:cNvSpPr>
          <p:nvPr>
            <p:ph type="subTitle" idx="1"/>
          </p:nvPr>
        </p:nvSpPr>
        <p:spPr>
          <a:xfrm>
            <a:off x="425335" y="5076496"/>
            <a:ext cx="10741432" cy="816257"/>
          </a:xfrm>
        </p:spPr>
        <p:txBody>
          <a:bodyPr>
            <a:normAutofit/>
          </a:bodyPr>
          <a:lstStyle/>
          <a:p>
            <a:r>
              <a:rPr lang="en-US" sz="4000" dirty="0"/>
              <a:t>Missouri Cancer Registry and Research Center</a:t>
            </a:r>
          </a:p>
        </p:txBody>
      </p:sp>
      <p:sp>
        <p:nvSpPr>
          <p:cNvPr id="6" name="Slide Number Placeholder 5"/>
          <p:cNvSpPr>
            <a:spLocks noGrp="1"/>
          </p:cNvSpPr>
          <p:nvPr>
            <p:ph type="sldNum" sz="quarter" idx="12"/>
          </p:nvPr>
        </p:nvSpPr>
        <p:spPr/>
        <p:txBody>
          <a:bodyPr/>
          <a:lstStyle/>
          <a:p>
            <a:fld id="{14A1B8CE-383B-4C79-9B50-68C1054AA4E2}" type="slidenum">
              <a:rPr lang="en-US" smtClean="0"/>
              <a:t>1</a:t>
            </a:fld>
            <a:endParaRPr lang="en-US"/>
          </a:p>
        </p:txBody>
      </p:sp>
      <p:sp>
        <p:nvSpPr>
          <p:cNvPr id="4" name="TextBox 3"/>
          <p:cNvSpPr txBox="1"/>
          <p:nvPr/>
        </p:nvSpPr>
        <p:spPr>
          <a:xfrm>
            <a:off x="10440785" y="6137370"/>
            <a:ext cx="1551709" cy="369332"/>
          </a:xfrm>
          <a:prstGeom prst="rect">
            <a:avLst/>
          </a:prstGeom>
          <a:noFill/>
        </p:spPr>
        <p:txBody>
          <a:bodyPr wrap="square" rtlCol="0">
            <a:spAutoFit/>
          </a:bodyPr>
          <a:lstStyle/>
          <a:p>
            <a:r>
              <a:rPr lang="en-US" dirty="0">
                <a:solidFill>
                  <a:srgbClr val="FFC000"/>
                </a:solidFill>
              </a:rPr>
              <a:t>July 2022</a:t>
            </a:r>
          </a:p>
        </p:txBody>
      </p:sp>
      <p:sp>
        <p:nvSpPr>
          <p:cNvPr id="5" name="TextBox 4"/>
          <p:cNvSpPr txBox="1"/>
          <p:nvPr/>
        </p:nvSpPr>
        <p:spPr>
          <a:xfrm>
            <a:off x="425334" y="6045037"/>
            <a:ext cx="9274926" cy="461665"/>
          </a:xfrm>
          <a:prstGeom prst="rect">
            <a:avLst/>
          </a:prstGeom>
          <a:noFill/>
        </p:spPr>
        <p:txBody>
          <a:bodyPr wrap="square" rtlCol="0">
            <a:spAutoFit/>
          </a:bodyPr>
          <a:lstStyle/>
          <a:p>
            <a:r>
              <a:rPr lang="en-US" sz="1200" i="1" dirty="0"/>
              <a:t>This project was supported in part by a cooperative agreement between the Centers for Disease Control and Prevention (CDC) and the Missouri Department of Health and Senior Services (DHSS) (5NU58DP003924-05) and a Surveillance Contract between DHSS and the University of Missouri.</a:t>
            </a:r>
            <a:endParaRPr lang="en-US" sz="1200" b="1" dirty="0"/>
          </a:p>
        </p:txBody>
      </p:sp>
    </p:spTree>
    <p:extLst>
      <p:ext uri="{BB962C8B-B14F-4D97-AF65-F5344CB8AC3E}">
        <p14:creationId xmlns:p14="http://schemas.microsoft.com/office/powerpoint/2010/main" val="219796968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500" b="1" dirty="0">
                <a:solidFill>
                  <a:srgbClr val="FFC000"/>
                </a:solidFill>
              </a:rPr>
              <a:t>Why Non-hospital Reporting?</a:t>
            </a:r>
          </a:p>
        </p:txBody>
      </p:sp>
      <p:sp>
        <p:nvSpPr>
          <p:cNvPr id="3" name="Content Placeholder 2"/>
          <p:cNvSpPr>
            <a:spLocks noGrp="1"/>
          </p:cNvSpPr>
          <p:nvPr>
            <p:ph idx="1"/>
          </p:nvPr>
        </p:nvSpPr>
        <p:spPr>
          <a:xfrm>
            <a:off x="838200" y="2047874"/>
            <a:ext cx="10515600" cy="4352925"/>
          </a:xfrm>
        </p:spPr>
        <p:txBody>
          <a:bodyPr>
            <a:normAutofit fontScale="85000" lnSpcReduction="20000"/>
          </a:bodyPr>
          <a:lstStyle/>
          <a:p>
            <a:r>
              <a:rPr lang="en-US" dirty="0"/>
              <a:t>Shift in recent years toward outpatient diagnosis and treatment for cancer patients</a:t>
            </a:r>
          </a:p>
          <a:p>
            <a:pPr marL="0" indent="0">
              <a:buNone/>
            </a:pPr>
            <a:endParaRPr lang="en-US" dirty="0"/>
          </a:p>
          <a:p>
            <a:r>
              <a:rPr lang="en-US" dirty="0"/>
              <a:t>Pathology labs, physicians' offices, ambulatory surgery centers, long-term care facilities and radiation treatment centers together with hospitals play a key role in the collection of cancer information</a:t>
            </a:r>
          </a:p>
          <a:p>
            <a:pPr marL="0" indent="0">
              <a:buNone/>
            </a:pPr>
            <a:endParaRPr lang="en-US" dirty="0"/>
          </a:p>
          <a:p>
            <a:r>
              <a:rPr lang="en-US" dirty="0"/>
              <a:t>Without non-hospital reporting, Missouri cancer statistics would not be accurate and the MCR database could not be relied upon to help direct cancer prevention and control efforts</a:t>
            </a:r>
          </a:p>
          <a:p>
            <a:endParaRPr lang="en-US" dirty="0"/>
          </a:p>
          <a:p>
            <a:r>
              <a:rPr lang="en-US" dirty="0"/>
              <a:t>Increases completeness of data for cancer incidence in Missouri</a:t>
            </a:r>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10</a:t>
            </a:fld>
            <a:endParaRPr lang="en-US"/>
          </a:p>
        </p:txBody>
      </p:sp>
    </p:spTree>
    <p:extLst>
      <p:ext uri="{BB962C8B-B14F-4D97-AF65-F5344CB8AC3E}">
        <p14:creationId xmlns:p14="http://schemas.microsoft.com/office/powerpoint/2010/main" val="315553226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23594" y="320528"/>
            <a:ext cx="11494085" cy="881063"/>
          </a:xfrm>
        </p:spPr>
        <p:txBody>
          <a:bodyPr>
            <a:noAutofit/>
          </a:bodyPr>
          <a:lstStyle/>
          <a:p>
            <a:r>
              <a:rPr lang="en-US" sz="4800" b="1" dirty="0">
                <a:solidFill>
                  <a:srgbClr val="FFC000"/>
                </a:solidFill>
              </a:rPr>
              <a:t>Types of Cancers Diagnosed and Treated Outside of the Hospital</a:t>
            </a:r>
          </a:p>
        </p:txBody>
      </p:sp>
      <p:sp>
        <p:nvSpPr>
          <p:cNvPr id="3" name="Content Placeholder 2"/>
          <p:cNvSpPr>
            <a:spLocks noGrp="1"/>
          </p:cNvSpPr>
          <p:nvPr>
            <p:ph idx="1"/>
          </p:nvPr>
        </p:nvSpPr>
        <p:spPr>
          <a:xfrm>
            <a:off x="838200" y="1850065"/>
            <a:ext cx="10515600" cy="4497572"/>
          </a:xfrm>
        </p:spPr>
        <p:txBody>
          <a:bodyPr>
            <a:normAutofit fontScale="77500" lnSpcReduction="20000"/>
          </a:bodyPr>
          <a:lstStyle/>
          <a:p>
            <a:pPr marL="0" indent="0">
              <a:buNone/>
            </a:pPr>
            <a:r>
              <a:rPr lang="en-US" sz="3600" dirty="0"/>
              <a:t>The most common types of cancer diagnosed or treated outside of the hospital are:</a:t>
            </a:r>
          </a:p>
          <a:p>
            <a:pPr marL="0" indent="0">
              <a:buNone/>
            </a:pPr>
            <a:endParaRPr lang="en-US" sz="3600" dirty="0"/>
          </a:p>
          <a:p>
            <a:pPr>
              <a:lnSpc>
                <a:spcPct val="160000"/>
              </a:lnSpc>
            </a:pPr>
            <a:r>
              <a:rPr lang="en-US" dirty="0"/>
              <a:t>Melanoma</a:t>
            </a:r>
          </a:p>
          <a:p>
            <a:pPr>
              <a:lnSpc>
                <a:spcPct val="160000"/>
              </a:lnSpc>
            </a:pPr>
            <a:r>
              <a:rPr lang="en-US" dirty="0"/>
              <a:t>Prostate</a:t>
            </a:r>
          </a:p>
          <a:p>
            <a:pPr>
              <a:lnSpc>
                <a:spcPct val="160000"/>
              </a:lnSpc>
            </a:pPr>
            <a:r>
              <a:rPr lang="en-US" dirty="0"/>
              <a:t>Non-invasive bladder tumors</a:t>
            </a:r>
          </a:p>
          <a:p>
            <a:pPr>
              <a:lnSpc>
                <a:spcPct val="160000"/>
              </a:lnSpc>
            </a:pPr>
            <a:r>
              <a:rPr lang="en-US" dirty="0"/>
              <a:t>Colorectal tumors</a:t>
            </a:r>
          </a:p>
          <a:p>
            <a:pPr>
              <a:lnSpc>
                <a:spcPct val="160000"/>
              </a:lnSpc>
            </a:pPr>
            <a:r>
              <a:rPr lang="en-US" dirty="0"/>
              <a:t>Lymphoma, leukemia, multiple myeloma and other bone marrow primaries</a:t>
            </a:r>
          </a:p>
        </p:txBody>
      </p:sp>
      <p:sp>
        <p:nvSpPr>
          <p:cNvPr id="4" name="Slide Number Placeholder 3"/>
          <p:cNvSpPr>
            <a:spLocks noGrp="1"/>
          </p:cNvSpPr>
          <p:nvPr>
            <p:ph type="sldNum" sz="quarter" idx="12"/>
          </p:nvPr>
        </p:nvSpPr>
        <p:spPr/>
        <p:txBody>
          <a:bodyPr/>
          <a:lstStyle/>
          <a:p>
            <a:fld id="{14A1B8CE-383B-4C79-9B50-68C1054AA4E2}" type="slidenum">
              <a:rPr lang="en-US" smtClean="0"/>
              <a:t>11</a:t>
            </a:fld>
            <a:endParaRPr lang="en-US"/>
          </a:p>
        </p:txBody>
      </p:sp>
    </p:spTree>
    <p:extLst>
      <p:ext uri="{BB962C8B-B14F-4D97-AF65-F5344CB8AC3E}">
        <p14:creationId xmlns:p14="http://schemas.microsoft.com/office/powerpoint/2010/main" val="319641487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0625" y="84469"/>
            <a:ext cx="11750749" cy="1350961"/>
          </a:xfrm>
        </p:spPr>
        <p:txBody>
          <a:bodyPr>
            <a:noAutofit/>
          </a:bodyPr>
          <a:lstStyle/>
          <a:p>
            <a:r>
              <a:rPr lang="en-US" sz="4800" b="1" dirty="0">
                <a:solidFill>
                  <a:srgbClr val="FFC000"/>
                </a:solidFill>
              </a:rPr>
              <a:t>What Happens to Cancer Data Reported to MCR?</a:t>
            </a:r>
          </a:p>
        </p:txBody>
      </p:sp>
      <p:sp>
        <p:nvSpPr>
          <p:cNvPr id="3" name="Content Placeholder 2"/>
          <p:cNvSpPr>
            <a:spLocks noGrp="1"/>
          </p:cNvSpPr>
          <p:nvPr>
            <p:ph idx="1"/>
          </p:nvPr>
        </p:nvSpPr>
        <p:spPr>
          <a:xfrm>
            <a:off x="838200" y="2317898"/>
            <a:ext cx="10515600" cy="3859064"/>
          </a:xfrm>
        </p:spPr>
        <p:txBody>
          <a:bodyPr>
            <a:normAutofit/>
          </a:bodyPr>
          <a:lstStyle/>
          <a:p>
            <a:r>
              <a:rPr lang="en-US" sz="2400" dirty="0"/>
              <a:t>A case summary, or abstract for each cancer case that is reported to MCR is created and added to the MCR database</a:t>
            </a:r>
          </a:p>
          <a:p>
            <a:pPr marL="0" indent="0">
              <a:buNone/>
            </a:pPr>
            <a:endParaRPr lang="en-US" sz="2400" dirty="0"/>
          </a:p>
          <a:p>
            <a:r>
              <a:rPr lang="en-US" sz="2400" dirty="0"/>
              <a:t>Cases already reported by another source are updated with additional demographic, diagnostic, treatment and follow-up data</a:t>
            </a:r>
          </a:p>
          <a:p>
            <a:pPr marL="0" indent="0">
              <a:buNone/>
            </a:pPr>
            <a:endParaRPr lang="en-US" sz="2400" dirty="0"/>
          </a:p>
          <a:p>
            <a:r>
              <a:rPr lang="en-US" sz="2400" dirty="0"/>
              <a:t>Case information for out of state residents is reported to each respective state cancer registry to assure complete case finding</a:t>
            </a:r>
          </a:p>
        </p:txBody>
      </p:sp>
      <p:sp>
        <p:nvSpPr>
          <p:cNvPr id="4" name="Slide Number Placeholder 3"/>
          <p:cNvSpPr>
            <a:spLocks noGrp="1"/>
          </p:cNvSpPr>
          <p:nvPr>
            <p:ph type="sldNum" sz="quarter" idx="12"/>
          </p:nvPr>
        </p:nvSpPr>
        <p:spPr/>
        <p:txBody>
          <a:bodyPr/>
          <a:lstStyle/>
          <a:p>
            <a:fld id="{14A1B8CE-383B-4C79-9B50-68C1054AA4E2}" type="slidenum">
              <a:rPr lang="en-US" smtClean="0"/>
              <a:t>12</a:t>
            </a:fld>
            <a:endParaRPr lang="en-US"/>
          </a:p>
        </p:txBody>
      </p:sp>
    </p:spTree>
    <p:extLst>
      <p:ext uri="{BB962C8B-B14F-4D97-AF65-F5344CB8AC3E}">
        <p14:creationId xmlns:p14="http://schemas.microsoft.com/office/powerpoint/2010/main" val="189803150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8223" y="265814"/>
            <a:ext cx="12053777" cy="977310"/>
          </a:xfrm>
        </p:spPr>
        <p:txBody>
          <a:bodyPr>
            <a:noAutofit/>
          </a:bodyPr>
          <a:lstStyle/>
          <a:p>
            <a:r>
              <a:rPr lang="en-US" sz="4600" dirty="0">
                <a:solidFill>
                  <a:srgbClr val="FFC000"/>
                </a:solidFill>
              </a:rPr>
              <a:t>Confidentiality of Data is of Crucial Importance to MCR</a:t>
            </a:r>
          </a:p>
        </p:txBody>
      </p:sp>
      <p:sp>
        <p:nvSpPr>
          <p:cNvPr id="3" name="Content Placeholder 2"/>
          <p:cNvSpPr>
            <a:spLocks noGrp="1"/>
          </p:cNvSpPr>
          <p:nvPr>
            <p:ph idx="1"/>
          </p:nvPr>
        </p:nvSpPr>
        <p:spPr>
          <a:xfrm>
            <a:off x="489099" y="1807535"/>
            <a:ext cx="11302408" cy="4497572"/>
          </a:xfrm>
        </p:spPr>
        <p:txBody>
          <a:bodyPr>
            <a:normAutofit fontScale="25000" lnSpcReduction="20000"/>
          </a:bodyPr>
          <a:lstStyle/>
          <a:p>
            <a:pPr marL="0" indent="0">
              <a:buNone/>
            </a:pPr>
            <a:endParaRPr lang="en-US" dirty="0"/>
          </a:p>
          <a:p>
            <a:pPr marL="0" indent="0">
              <a:buNone/>
            </a:pPr>
            <a:r>
              <a:rPr lang="en-US" sz="11200" dirty="0"/>
              <a:t>MCR maintains the confidentiality of data</a:t>
            </a:r>
          </a:p>
          <a:p>
            <a:pPr marL="0" indent="0">
              <a:buNone/>
            </a:pPr>
            <a:endParaRPr lang="en-US" sz="11200" b="1" dirty="0"/>
          </a:p>
          <a:p>
            <a:pPr marL="0" indent="0">
              <a:buNone/>
            </a:pPr>
            <a:endParaRPr lang="en-US" sz="1600" dirty="0">
              <a:solidFill>
                <a:schemeClr val="accent4">
                  <a:lumMod val="75000"/>
                </a:schemeClr>
              </a:solidFill>
            </a:endParaRPr>
          </a:p>
          <a:p>
            <a:pPr marL="438912" lvl="1" indent="-320040">
              <a:spcBef>
                <a:spcPts val="0"/>
              </a:spcBef>
              <a:buClr>
                <a:schemeClr val="accent1"/>
              </a:buClr>
              <a:buSzPct val="80000"/>
              <a:buFont typeface="Wingdings 2"/>
              <a:buChar char=""/>
            </a:pPr>
            <a:r>
              <a:rPr lang="en-US" sz="8000" dirty="0"/>
              <a:t>MCR has procedures in place to assure that the confidentiality provisions of state law, ARRA HITECH and HIPPA are implemented. Staff sign confidentiality agreements annually and data is data is kept in secured offices, workstations, applications and network</a:t>
            </a:r>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Only aggregated data that does not reveal patient identity is released for published reports or to respond to general data requests</a:t>
            </a:r>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Researchers needing confidential data from MCR must undergo a stringent approval process outlined on our website: </a:t>
            </a:r>
            <a:r>
              <a:rPr lang="en-US" sz="8000" dirty="0">
                <a:hlinkClick r:id="rId3"/>
              </a:rPr>
              <a:t>http://mcr.umh.edu/mcr-research.php</a:t>
            </a:r>
            <a:endParaRPr lang="en-US" sz="8000" dirty="0"/>
          </a:p>
          <a:p>
            <a:pPr marL="438912" lvl="1" indent="-320040">
              <a:spcBef>
                <a:spcPts val="0"/>
              </a:spcBef>
              <a:buClr>
                <a:schemeClr val="accent1"/>
              </a:buClr>
              <a:buSzPct val="80000"/>
              <a:buFont typeface="Wingdings 2"/>
              <a:buChar char=""/>
            </a:pPr>
            <a:endParaRPr lang="en-US" sz="8000" dirty="0"/>
          </a:p>
          <a:p>
            <a:pPr marL="438912" lvl="1" indent="-320040">
              <a:spcBef>
                <a:spcPts val="0"/>
              </a:spcBef>
              <a:buClr>
                <a:schemeClr val="accent1"/>
              </a:buClr>
              <a:buSzPct val="80000"/>
              <a:buFont typeface="Wingdings 2"/>
              <a:buChar char=""/>
            </a:pPr>
            <a:r>
              <a:rPr lang="en-US" sz="8000" dirty="0"/>
              <a:t>HIPAA privacy regulations allow the MCR as a public health authority to collect information for the purpose of preventing and controlling cancer.</a:t>
            </a:r>
          </a:p>
          <a:p>
            <a:pPr marL="704088" lvl="2" indent="-320040">
              <a:spcBef>
                <a:spcPts val="0"/>
              </a:spcBef>
              <a:buClr>
                <a:schemeClr val="accent1"/>
              </a:buClr>
              <a:buSzPct val="80000"/>
              <a:buFont typeface="Wingdings 2"/>
              <a:buChar char=""/>
            </a:pPr>
            <a:r>
              <a:rPr lang="en-US" sz="8000" dirty="0"/>
              <a:t>“Public health reporting under the authority of state law is specifically exempted from the Privacy Rule regulations.”</a:t>
            </a:r>
            <a:endParaRPr lang="en-US" sz="7200" dirty="0"/>
          </a:p>
          <a:p>
            <a:endParaRPr lang="en-US" sz="7200" dirty="0"/>
          </a:p>
        </p:txBody>
      </p:sp>
      <p:sp>
        <p:nvSpPr>
          <p:cNvPr id="4" name="Slide Number Placeholder 3"/>
          <p:cNvSpPr>
            <a:spLocks noGrp="1"/>
          </p:cNvSpPr>
          <p:nvPr>
            <p:ph type="sldNum" sz="quarter" idx="12"/>
          </p:nvPr>
        </p:nvSpPr>
        <p:spPr/>
        <p:txBody>
          <a:bodyPr/>
          <a:lstStyle/>
          <a:p>
            <a:fld id="{14A1B8CE-383B-4C79-9B50-68C1054AA4E2}" type="slidenum">
              <a:rPr lang="en-US" smtClean="0"/>
              <a:t>13</a:t>
            </a:fld>
            <a:endParaRPr lang="en-US"/>
          </a:p>
        </p:txBody>
      </p:sp>
    </p:spTree>
    <p:extLst>
      <p:ext uri="{BB962C8B-B14F-4D97-AF65-F5344CB8AC3E}">
        <p14:creationId xmlns:p14="http://schemas.microsoft.com/office/powerpoint/2010/main" val="182999466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III. Why Report?</a:t>
            </a:r>
          </a:p>
        </p:txBody>
      </p:sp>
      <p:sp>
        <p:nvSpPr>
          <p:cNvPr id="3" name="Content Placeholder 2"/>
          <p:cNvSpPr>
            <a:spLocks noGrp="1"/>
          </p:cNvSpPr>
          <p:nvPr>
            <p:ph idx="1"/>
          </p:nvPr>
        </p:nvSpPr>
        <p:spPr/>
        <p:txBody>
          <a:bodyPr/>
          <a:lstStyle/>
          <a:p>
            <a:pPr marL="0" indent="0">
              <a:buNone/>
            </a:pPr>
            <a:r>
              <a:rPr lang="en-US" b="1" dirty="0"/>
              <a:t>Learning Objectives</a:t>
            </a:r>
          </a:p>
          <a:p>
            <a:pPr marL="0" indent="0">
              <a:buNone/>
            </a:pPr>
            <a:endParaRPr lang="en-US" b="1" dirty="0"/>
          </a:p>
          <a:p>
            <a:pPr marL="0" indent="0">
              <a:buNone/>
            </a:pPr>
            <a:r>
              <a:rPr lang="en-US" dirty="0"/>
              <a:t>In this section you will learn about: </a:t>
            </a:r>
          </a:p>
          <a:p>
            <a:pPr marL="0" indent="0">
              <a:buNone/>
            </a:pPr>
            <a:endParaRPr lang="en-US" sz="1400" dirty="0">
              <a:solidFill>
                <a:schemeClr val="accent4">
                  <a:lumMod val="75000"/>
                </a:schemeClr>
              </a:solidFill>
            </a:endParaRPr>
          </a:p>
          <a:p>
            <a:pPr>
              <a:lnSpc>
                <a:spcPct val="150000"/>
              </a:lnSpc>
            </a:pPr>
            <a:r>
              <a:rPr lang="en-US" sz="2800" dirty="0"/>
              <a:t>Cancer Data Required to be Reported to MCR</a:t>
            </a:r>
          </a:p>
          <a:p>
            <a:pPr>
              <a:lnSpc>
                <a:spcPct val="150000"/>
              </a:lnSpc>
            </a:pPr>
            <a:r>
              <a:rPr lang="en-US" sz="2800" dirty="0"/>
              <a:t>How MCR data is used in cancer surveillance and control effort </a:t>
            </a:r>
          </a:p>
        </p:txBody>
      </p:sp>
      <p:sp>
        <p:nvSpPr>
          <p:cNvPr id="4" name="Slide Number Placeholder 3"/>
          <p:cNvSpPr>
            <a:spLocks noGrp="1"/>
          </p:cNvSpPr>
          <p:nvPr>
            <p:ph type="sldNum" sz="quarter" idx="12"/>
          </p:nvPr>
        </p:nvSpPr>
        <p:spPr/>
        <p:txBody>
          <a:bodyPr/>
          <a:lstStyle/>
          <a:p>
            <a:fld id="{14A1B8CE-383B-4C79-9B50-68C1054AA4E2}" type="slidenum">
              <a:rPr lang="en-US" smtClean="0"/>
              <a:t>14</a:t>
            </a:fld>
            <a:endParaRPr lang="en-US"/>
          </a:p>
        </p:txBody>
      </p:sp>
    </p:spTree>
    <p:extLst>
      <p:ext uri="{BB962C8B-B14F-4D97-AF65-F5344CB8AC3E}">
        <p14:creationId xmlns:p14="http://schemas.microsoft.com/office/powerpoint/2010/main" val="129694095"/>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6956" y="248099"/>
            <a:ext cx="12032512" cy="1216024"/>
          </a:xfrm>
        </p:spPr>
        <p:txBody>
          <a:bodyPr>
            <a:noAutofit/>
          </a:bodyPr>
          <a:lstStyle/>
          <a:p>
            <a:r>
              <a:rPr lang="en-US" sz="4800" dirty="0">
                <a:solidFill>
                  <a:srgbClr val="FFC000"/>
                </a:solidFill>
              </a:rPr>
              <a:t>Cancer Data Required to be Reported to MCR</a:t>
            </a:r>
          </a:p>
        </p:txBody>
      </p:sp>
      <p:sp>
        <p:nvSpPr>
          <p:cNvPr id="3" name="Content Placeholder 2"/>
          <p:cNvSpPr>
            <a:spLocks noGrp="1"/>
          </p:cNvSpPr>
          <p:nvPr>
            <p:ph idx="1"/>
          </p:nvPr>
        </p:nvSpPr>
        <p:spPr>
          <a:xfrm>
            <a:off x="838200" y="1977656"/>
            <a:ext cx="10515600" cy="4378693"/>
          </a:xfrm>
        </p:spPr>
        <p:txBody>
          <a:bodyPr>
            <a:normAutofit lnSpcReduction="10000"/>
          </a:bodyPr>
          <a:lstStyle/>
          <a:p>
            <a:pPr marL="0" indent="0">
              <a:buNone/>
            </a:pPr>
            <a:r>
              <a:rPr lang="en-US" sz="3600" dirty="0"/>
              <a:t>Types of data that are currently collected by MCR include:</a:t>
            </a:r>
          </a:p>
          <a:p>
            <a:pPr marL="0" indent="0">
              <a:buNone/>
            </a:pPr>
            <a:endParaRPr lang="en-US" sz="800" b="1" dirty="0"/>
          </a:p>
          <a:p>
            <a:pPr>
              <a:lnSpc>
                <a:spcPct val="150000"/>
              </a:lnSpc>
            </a:pPr>
            <a:r>
              <a:rPr lang="en-US" sz="3000" dirty="0"/>
              <a:t>Cancer site</a:t>
            </a:r>
          </a:p>
          <a:p>
            <a:pPr>
              <a:lnSpc>
                <a:spcPct val="150000"/>
              </a:lnSpc>
            </a:pPr>
            <a:r>
              <a:rPr lang="en-US" sz="3000" dirty="0"/>
              <a:t>Demographic data</a:t>
            </a:r>
          </a:p>
          <a:p>
            <a:pPr>
              <a:lnSpc>
                <a:spcPct val="150000"/>
              </a:lnSpc>
            </a:pPr>
            <a:r>
              <a:rPr lang="en-US" sz="3000" dirty="0"/>
              <a:t>Diagnostic information, including pathology report data</a:t>
            </a:r>
          </a:p>
          <a:p>
            <a:pPr>
              <a:lnSpc>
                <a:spcPct val="150000"/>
              </a:lnSpc>
            </a:pPr>
            <a:r>
              <a:rPr lang="en-US" sz="3000" dirty="0"/>
              <a:t>Staging data to assess the extent of the disease</a:t>
            </a:r>
          </a:p>
          <a:p>
            <a:pPr>
              <a:lnSpc>
                <a:spcPct val="150000"/>
              </a:lnSpc>
            </a:pPr>
            <a:r>
              <a:rPr lang="en-US" sz="3000" dirty="0"/>
              <a:t>Treatment(s)</a:t>
            </a:r>
          </a:p>
        </p:txBody>
      </p:sp>
      <p:sp>
        <p:nvSpPr>
          <p:cNvPr id="4" name="Slide Number Placeholder 3"/>
          <p:cNvSpPr>
            <a:spLocks noGrp="1"/>
          </p:cNvSpPr>
          <p:nvPr>
            <p:ph type="sldNum" sz="quarter" idx="12"/>
          </p:nvPr>
        </p:nvSpPr>
        <p:spPr/>
        <p:txBody>
          <a:bodyPr/>
          <a:lstStyle/>
          <a:p>
            <a:fld id="{14A1B8CE-383B-4C79-9B50-68C1054AA4E2}" type="slidenum">
              <a:rPr lang="en-US" smtClean="0"/>
              <a:t>15</a:t>
            </a:fld>
            <a:endParaRPr lang="en-US"/>
          </a:p>
        </p:txBody>
      </p:sp>
    </p:spTree>
    <p:extLst>
      <p:ext uri="{BB962C8B-B14F-4D97-AF65-F5344CB8AC3E}">
        <p14:creationId xmlns:p14="http://schemas.microsoft.com/office/powerpoint/2010/main" val="2299787549"/>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Follow-up Data may be Required </a:t>
            </a:r>
          </a:p>
        </p:txBody>
      </p:sp>
      <p:sp>
        <p:nvSpPr>
          <p:cNvPr id="3" name="Content Placeholder 2"/>
          <p:cNvSpPr>
            <a:spLocks noGrp="1"/>
          </p:cNvSpPr>
          <p:nvPr>
            <p:ph idx="1"/>
          </p:nvPr>
        </p:nvSpPr>
        <p:spPr>
          <a:xfrm>
            <a:off x="838200" y="1981199"/>
            <a:ext cx="10515600" cy="4195763"/>
          </a:xfrm>
        </p:spPr>
        <p:txBody>
          <a:bodyPr/>
          <a:lstStyle/>
          <a:p>
            <a:pPr marL="0" indent="0">
              <a:buNone/>
            </a:pPr>
            <a:r>
              <a:rPr lang="en-US" sz="3000" dirty="0"/>
              <a:t>Non-hospital offices may be contacted by MCR to obtain additional information such as:</a:t>
            </a:r>
          </a:p>
          <a:p>
            <a:endParaRPr lang="en-US" sz="900" dirty="0"/>
          </a:p>
          <a:p>
            <a:pPr marL="438912" lvl="1" indent="-320040">
              <a:lnSpc>
                <a:spcPct val="150000"/>
              </a:lnSpc>
              <a:spcBef>
                <a:spcPts val="0"/>
              </a:spcBef>
              <a:buClr>
                <a:schemeClr val="accent1"/>
              </a:buClr>
              <a:buSzPct val="80000"/>
              <a:buFont typeface="Wingdings 2"/>
              <a:buChar char=""/>
            </a:pPr>
            <a:r>
              <a:rPr lang="en-US" dirty="0"/>
              <a:t>Complete first course of treatment data</a:t>
            </a:r>
          </a:p>
          <a:p>
            <a:pPr marL="438912" lvl="1" indent="-320040">
              <a:lnSpc>
                <a:spcPct val="150000"/>
              </a:lnSpc>
              <a:spcBef>
                <a:spcPts val="0"/>
              </a:spcBef>
              <a:buClr>
                <a:schemeClr val="accent1"/>
              </a:buClr>
              <a:buSzPct val="80000"/>
              <a:buFont typeface="Wingdings 2"/>
              <a:buChar char=""/>
            </a:pPr>
            <a:r>
              <a:rPr lang="en-US" dirty="0"/>
              <a:t>Diagnostic and treatment information for cancer cases identified through death certificate review</a:t>
            </a:r>
          </a:p>
        </p:txBody>
      </p:sp>
      <p:sp>
        <p:nvSpPr>
          <p:cNvPr id="4" name="Slide Number Placeholder 3"/>
          <p:cNvSpPr>
            <a:spLocks noGrp="1"/>
          </p:cNvSpPr>
          <p:nvPr>
            <p:ph type="sldNum" sz="quarter" idx="12"/>
          </p:nvPr>
        </p:nvSpPr>
        <p:spPr/>
        <p:txBody>
          <a:bodyPr/>
          <a:lstStyle/>
          <a:p>
            <a:fld id="{14A1B8CE-383B-4C79-9B50-68C1054AA4E2}" type="slidenum">
              <a:rPr lang="en-US" smtClean="0"/>
              <a:t>16</a:t>
            </a:fld>
            <a:endParaRPr lang="en-US"/>
          </a:p>
        </p:txBody>
      </p:sp>
    </p:spTree>
    <p:extLst>
      <p:ext uri="{BB962C8B-B14F-4D97-AF65-F5344CB8AC3E}">
        <p14:creationId xmlns:p14="http://schemas.microsoft.com/office/powerpoint/2010/main" val="2645480581"/>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Time Period for Reporting</a:t>
            </a:r>
          </a:p>
        </p:txBody>
      </p:sp>
      <p:sp>
        <p:nvSpPr>
          <p:cNvPr id="3" name="Content Placeholder 2"/>
          <p:cNvSpPr>
            <a:spLocks noGrp="1"/>
          </p:cNvSpPr>
          <p:nvPr>
            <p:ph idx="1"/>
          </p:nvPr>
        </p:nvSpPr>
        <p:spPr>
          <a:xfrm>
            <a:off x="1360967" y="2211571"/>
            <a:ext cx="9420448" cy="3965391"/>
          </a:xfrm>
        </p:spPr>
        <p:txBody>
          <a:bodyPr>
            <a:normAutofit fontScale="55000" lnSpcReduction="20000"/>
          </a:bodyPr>
          <a:lstStyle/>
          <a:p>
            <a:pPr marL="571500" indent="-571500">
              <a:lnSpc>
                <a:spcPct val="120000"/>
              </a:lnSpc>
            </a:pPr>
            <a:r>
              <a:rPr lang="en-US" sz="3600" dirty="0"/>
              <a:t>The 1999 Amendment specifies reporting of cancer cases within 6 months of initial diagnosis or treatment, whichever is earlier</a:t>
            </a:r>
          </a:p>
          <a:p>
            <a:pPr marL="571500" indent="-571500">
              <a:lnSpc>
                <a:spcPct val="170000"/>
              </a:lnSpc>
            </a:pPr>
            <a:r>
              <a:rPr lang="en-US" sz="3600" dirty="0"/>
              <a:t>Reporting frequency will depend on reporting category and number of cases. </a:t>
            </a:r>
          </a:p>
          <a:p>
            <a:pPr marL="864108" lvl="1" indent="-571500">
              <a:lnSpc>
                <a:spcPct val="170000"/>
              </a:lnSpc>
            </a:pPr>
            <a:r>
              <a:rPr lang="en-US" dirty="0"/>
              <a:t>Larger pathology laboratories may be requested to submit data on a monthly basis </a:t>
            </a:r>
          </a:p>
          <a:p>
            <a:pPr marL="864108" lvl="1" indent="-571500">
              <a:lnSpc>
                <a:spcPct val="170000"/>
              </a:lnSpc>
            </a:pPr>
            <a:r>
              <a:rPr lang="en-US" dirty="0"/>
              <a:t>Small laboratories on a quarterly basis</a:t>
            </a:r>
          </a:p>
          <a:p>
            <a:pPr marL="864108" lvl="1" indent="-571500">
              <a:lnSpc>
                <a:spcPct val="170000"/>
              </a:lnSpc>
            </a:pPr>
            <a:r>
              <a:rPr lang="en-US" dirty="0"/>
              <a:t>Other non-hospital facilities will be required to report at least quarterly. </a:t>
            </a:r>
          </a:p>
          <a:p>
            <a:pPr marL="864108" lvl="1" indent="-571500">
              <a:lnSpc>
                <a:spcPct val="170000"/>
              </a:lnSpc>
            </a:pPr>
            <a:r>
              <a:rPr lang="en-US" dirty="0"/>
              <a:t>Physicians are only required to report those cases not reported by another entity, and these cases can be reported quarterly</a:t>
            </a:r>
            <a:endParaRPr lang="en-US" b="1" dirty="0"/>
          </a:p>
          <a:p>
            <a:pPr marL="864108" lvl="1" indent="-571500">
              <a:lnSpc>
                <a:spcPct val="170000"/>
              </a:lnSpc>
            </a:pPr>
            <a:r>
              <a:rPr lang="en-US" dirty="0"/>
              <a:t>Physicians will be contacted on an as needed basis regarding additional data not available from other facilities (i.e., pathology labs will not have treatment information)</a:t>
            </a:r>
          </a:p>
          <a:p>
            <a:pPr marL="0" indent="0">
              <a:buNone/>
            </a:pPr>
            <a:endParaRPr lang="en-US" sz="3600" dirty="0"/>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17</a:t>
            </a:fld>
            <a:endParaRPr lang="en-US"/>
          </a:p>
        </p:txBody>
      </p:sp>
    </p:spTree>
    <p:extLst>
      <p:ext uri="{BB962C8B-B14F-4D97-AF65-F5344CB8AC3E}">
        <p14:creationId xmlns:p14="http://schemas.microsoft.com/office/powerpoint/2010/main" val="246781404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3665" y="179203"/>
            <a:ext cx="11844670" cy="1128713"/>
          </a:xfrm>
        </p:spPr>
        <p:txBody>
          <a:bodyPr>
            <a:noAutofit/>
          </a:bodyPr>
          <a:lstStyle/>
          <a:p>
            <a:r>
              <a:rPr lang="en-US" sz="4800" b="1" dirty="0">
                <a:solidFill>
                  <a:srgbClr val="FFC000"/>
                </a:solidFill>
              </a:rPr>
              <a:t>How is MCR Data Used in the Fight Against Cancer? </a:t>
            </a:r>
          </a:p>
        </p:txBody>
      </p:sp>
      <p:sp>
        <p:nvSpPr>
          <p:cNvPr id="3" name="Content Placeholder 2"/>
          <p:cNvSpPr>
            <a:spLocks noGrp="1"/>
          </p:cNvSpPr>
          <p:nvPr>
            <p:ph idx="1"/>
          </p:nvPr>
        </p:nvSpPr>
        <p:spPr>
          <a:xfrm>
            <a:off x="838200" y="1648047"/>
            <a:ext cx="10515600" cy="5103272"/>
          </a:xfrm>
        </p:spPr>
        <p:txBody>
          <a:bodyPr>
            <a:normAutofit fontScale="32500" lnSpcReduction="20000"/>
          </a:bodyPr>
          <a:lstStyle/>
          <a:p>
            <a:pPr marL="0" indent="0">
              <a:buNone/>
            </a:pPr>
            <a:r>
              <a:rPr lang="en-US" sz="6700" b="1" dirty="0"/>
              <a:t>Examples of how MCR data is used:</a:t>
            </a:r>
          </a:p>
          <a:p>
            <a:pPr marL="0" indent="0">
              <a:buNone/>
            </a:pPr>
            <a:endParaRPr lang="en-US" sz="2000" dirty="0"/>
          </a:p>
          <a:p>
            <a:pPr>
              <a:lnSpc>
                <a:spcPct val="170000"/>
              </a:lnSpc>
            </a:pPr>
            <a:r>
              <a:rPr lang="en-US" sz="5500" dirty="0"/>
              <a:t>Incidence and Mortality Report issued by MO DHSS  </a:t>
            </a:r>
            <a:r>
              <a:rPr lang="en-US" sz="5500" dirty="0">
                <a:hlinkClick r:id="rId3"/>
              </a:rPr>
              <a:t>http://health.mo.gov/data/mica/MICA/</a:t>
            </a:r>
            <a:endParaRPr lang="en-US" sz="5500" dirty="0"/>
          </a:p>
          <a:p>
            <a:pPr>
              <a:lnSpc>
                <a:spcPct val="170000"/>
              </a:lnSpc>
            </a:pPr>
            <a:r>
              <a:rPr lang="en-US" sz="5500" dirty="0"/>
              <a:t>The Missouri Cancer Consortium and Missouri Department of Health and Senior Services use MCR data to help target resources for improvements in screening, prevention and treatment</a:t>
            </a:r>
          </a:p>
          <a:p>
            <a:pPr>
              <a:lnSpc>
                <a:spcPct val="170000"/>
              </a:lnSpc>
            </a:pPr>
            <a:r>
              <a:rPr lang="en-US" sz="5500" dirty="0"/>
              <a:t>Investigations by Missouri Department of Health and Senior Services of possible cancer clusters in Missouri</a:t>
            </a:r>
          </a:p>
          <a:p>
            <a:pPr>
              <a:lnSpc>
                <a:spcPct val="170000"/>
              </a:lnSpc>
            </a:pPr>
            <a:r>
              <a:rPr lang="en-US" sz="5500" dirty="0"/>
              <a:t>Treatment and follow-up data collected for use in planned quality of cancer care and survivorship studies</a:t>
            </a:r>
          </a:p>
          <a:p>
            <a:pPr>
              <a:lnSpc>
                <a:spcPct val="170000"/>
              </a:lnSpc>
            </a:pPr>
            <a:r>
              <a:rPr lang="en-US" sz="5500" dirty="0"/>
              <a:t>NAACCR’s CINA report   </a:t>
            </a:r>
            <a:r>
              <a:rPr lang="en-US" sz="5500" dirty="0">
                <a:hlinkClick r:id="rId4"/>
              </a:rPr>
              <a:t>http://www.cancer-rates.info/naaccr/</a:t>
            </a:r>
            <a:endParaRPr lang="en-US" sz="5500" dirty="0"/>
          </a:p>
          <a:p>
            <a:pPr>
              <a:lnSpc>
                <a:spcPct val="170000"/>
              </a:lnSpc>
            </a:pPr>
            <a:r>
              <a:rPr lang="en-US" sz="5500" dirty="0"/>
              <a:t>NPCR’s National Cancer Institute’s publication United States Cancer Statistics (USCS): Incidence and Mortality Data   </a:t>
            </a:r>
            <a:r>
              <a:rPr lang="en-US" sz="5500" dirty="0">
                <a:hlinkClick r:id="rId5"/>
              </a:rPr>
              <a:t>https://www.cdc.gov/cancer/uscs/index.htm</a:t>
            </a:r>
            <a:endParaRPr lang="en-US" sz="5500" dirty="0"/>
          </a:p>
          <a:p>
            <a:pPr>
              <a:lnSpc>
                <a:spcPct val="170000"/>
              </a:lnSpc>
            </a:pPr>
            <a:endParaRPr lang="en-US" sz="5500" dirty="0"/>
          </a:p>
          <a:p>
            <a:pPr marL="0" indent="0">
              <a:buNone/>
            </a:pPr>
            <a:endParaRPr lang="en-US" sz="3300" dirty="0"/>
          </a:p>
          <a:p>
            <a:endParaRPr lang="en-US" sz="3300" dirty="0"/>
          </a:p>
          <a:p>
            <a:pPr marL="0" indent="0">
              <a:buNone/>
            </a:pPr>
            <a:endParaRPr lang="en-US" sz="3300" dirty="0"/>
          </a:p>
        </p:txBody>
      </p:sp>
      <p:sp>
        <p:nvSpPr>
          <p:cNvPr id="4" name="Slide Number Placeholder 3"/>
          <p:cNvSpPr>
            <a:spLocks noGrp="1"/>
          </p:cNvSpPr>
          <p:nvPr>
            <p:ph type="sldNum" sz="quarter" idx="12"/>
          </p:nvPr>
        </p:nvSpPr>
        <p:spPr/>
        <p:txBody>
          <a:bodyPr/>
          <a:lstStyle/>
          <a:p>
            <a:fld id="{14A1B8CE-383B-4C79-9B50-68C1054AA4E2}" type="slidenum">
              <a:rPr lang="en-US" smtClean="0"/>
              <a:t>18</a:t>
            </a:fld>
            <a:endParaRPr lang="en-US"/>
          </a:p>
        </p:txBody>
      </p:sp>
    </p:spTree>
    <p:extLst>
      <p:ext uri="{BB962C8B-B14F-4D97-AF65-F5344CB8AC3E}">
        <p14:creationId xmlns:p14="http://schemas.microsoft.com/office/powerpoint/2010/main" val="134436712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8728" y="705293"/>
            <a:ext cx="11814544" cy="134679"/>
          </a:xfrm>
        </p:spPr>
        <p:txBody>
          <a:bodyPr>
            <a:noAutofit/>
          </a:bodyPr>
          <a:lstStyle/>
          <a:p>
            <a:r>
              <a:rPr lang="en-US" sz="3800" b="1" dirty="0">
                <a:solidFill>
                  <a:srgbClr val="FFC000"/>
                </a:solidFill>
              </a:rPr>
              <a:t>IV. Why do physicians, path labs, ambulatory surgery centers and other non-hospital facilities need to report?</a:t>
            </a:r>
          </a:p>
        </p:txBody>
      </p:sp>
      <p:sp>
        <p:nvSpPr>
          <p:cNvPr id="3" name="Content Placeholder 2"/>
          <p:cNvSpPr>
            <a:spLocks noGrp="1"/>
          </p:cNvSpPr>
          <p:nvPr>
            <p:ph idx="1"/>
          </p:nvPr>
        </p:nvSpPr>
        <p:spPr>
          <a:xfrm>
            <a:off x="1456660" y="2190306"/>
            <a:ext cx="9250326" cy="3986655"/>
          </a:xfrm>
        </p:spPr>
        <p:txBody>
          <a:bodyPr/>
          <a:lstStyle/>
          <a:p>
            <a:pPr marL="0" indent="0">
              <a:buNone/>
            </a:pPr>
            <a:r>
              <a:rPr lang="en-US" sz="3400" b="1" dirty="0"/>
              <a:t>Learning Objective</a:t>
            </a:r>
          </a:p>
          <a:p>
            <a:pPr marL="0" indent="0">
              <a:buNone/>
            </a:pPr>
            <a:endParaRPr lang="en-US" sz="800" b="1" dirty="0"/>
          </a:p>
          <a:p>
            <a:pPr marL="0" indent="0">
              <a:buNone/>
            </a:pPr>
            <a:endParaRPr lang="en-US" sz="900" b="1" dirty="0"/>
          </a:p>
          <a:p>
            <a:r>
              <a:rPr lang="en-US" dirty="0"/>
              <a:t>In this section, you will learn why reporting from non-hospital facilities is essential for complete data collection</a:t>
            </a:r>
          </a:p>
        </p:txBody>
      </p:sp>
      <p:sp>
        <p:nvSpPr>
          <p:cNvPr id="4" name="Slide Number Placeholder 3"/>
          <p:cNvSpPr>
            <a:spLocks noGrp="1"/>
          </p:cNvSpPr>
          <p:nvPr>
            <p:ph type="sldNum" sz="quarter" idx="12"/>
          </p:nvPr>
        </p:nvSpPr>
        <p:spPr/>
        <p:txBody>
          <a:bodyPr/>
          <a:lstStyle/>
          <a:p>
            <a:fld id="{14A1B8CE-383B-4C79-9B50-68C1054AA4E2}" type="slidenum">
              <a:rPr lang="en-US" smtClean="0"/>
              <a:t>19</a:t>
            </a:fld>
            <a:endParaRPr lang="en-US"/>
          </a:p>
        </p:txBody>
      </p:sp>
    </p:spTree>
    <p:extLst>
      <p:ext uri="{BB962C8B-B14F-4D97-AF65-F5344CB8AC3E}">
        <p14:creationId xmlns:p14="http://schemas.microsoft.com/office/powerpoint/2010/main" val="3704238048"/>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4A1B8CE-383B-4C79-9B50-68C1054AA4E2}" type="slidenum">
              <a:rPr lang="en-US" smtClean="0">
                <a:solidFill>
                  <a:schemeClr val="bg1"/>
                </a:solidFill>
              </a:rPr>
              <a:t>2</a:t>
            </a:fld>
            <a:endParaRPr lang="en-US">
              <a:solidFill>
                <a:schemeClr val="bg1"/>
              </a:solidFill>
            </a:endParaRPr>
          </a:p>
        </p:txBody>
      </p:sp>
      <p:pic>
        <p:nvPicPr>
          <p:cNvPr id="9" name="Picture 8"/>
          <p:cNvPicPr>
            <a:picLocks noChangeAspect="1"/>
          </p:cNvPicPr>
          <p:nvPr/>
        </p:nvPicPr>
        <p:blipFill rotWithShape="1">
          <a:blip r:embed="rId4"/>
          <a:srcRect t="14263" r="20996" b="55039"/>
          <a:stretch/>
        </p:blipFill>
        <p:spPr>
          <a:xfrm>
            <a:off x="3572536" y="0"/>
            <a:ext cx="4720856" cy="1052624"/>
          </a:xfrm>
          <a:prstGeom prst="rect">
            <a:avLst/>
          </a:prstGeom>
        </p:spPr>
      </p:pic>
      <p:graphicFrame>
        <p:nvGraphicFramePr>
          <p:cNvPr id="6" name="Content Placeholder 3"/>
          <p:cNvGraphicFramePr>
            <a:graphicFrameLocks noGrp="1"/>
          </p:cNvGraphicFramePr>
          <p:nvPr>
            <p:ph idx="1"/>
            <p:extLst>
              <p:ext uri="{D42A27DB-BD31-4B8C-83A1-F6EECF244321}">
                <p14:modId xmlns:p14="http://schemas.microsoft.com/office/powerpoint/2010/main" val="2507584588"/>
              </p:ext>
            </p:extLst>
          </p:nvPr>
        </p:nvGraphicFramePr>
        <p:xfrm>
          <a:off x="3359884" y="850931"/>
          <a:ext cx="5146159" cy="5900388"/>
        </p:xfrm>
        <a:graphic>
          <a:graphicData uri="http://schemas.openxmlformats.org/drawingml/2006/table">
            <a:tbl>
              <a:tblPr>
                <a:tableStyleId>{F5AB1C69-6EDB-4FF4-983F-18BD219EF322}</a:tableStyleId>
              </a:tblPr>
              <a:tblGrid>
                <a:gridCol w="4635796">
                  <a:extLst>
                    <a:ext uri="{9D8B030D-6E8A-4147-A177-3AD203B41FA5}">
                      <a16:colId xmlns:a16="http://schemas.microsoft.com/office/drawing/2014/main" val="20000"/>
                    </a:ext>
                  </a:extLst>
                </a:gridCol>
                <a:gridCol w="510363">
                  <a:extLst>
                    <a:ext uri="{9D8B030D-6E8A-4147-A177-3AD203B41FA5}">
                      <a16:colId xmlns:a16="http://schemas.microsoft.com/office/drawing/2014/main" val="20001"/>
                    </a:ext>
                  </a:extLst>
                </a:gridCol>
              </a:tblGrid>
              <a:tr h="461287">
                <a:tc>
                  <a:txBody>
                    <a:bodyPr/>
                    <a:lstStyle/>
                    <a:p>
                      <a:endParaRPr lang="en-US" sz="800" dirty="0"/>
                    </a:p>
                    <a:p>
                      <a:r>
                        <a:rPr lang="en-US" sz="1200" dirty="0"/>
                        <a:t>Non-hospital Cancer</a:t>
                      </a:r>
                      <a:r>
                        <a:rPr lang="en-US" sz="1200" baseline="0" dirty="0"/>
                        <a:t> Data Reporters</a:t>
                      </a:r>
                      <a:endParaRPr lang="en-US" sz="1200" b="0" dirty="0">
                        <a:solidFill>
                          <a:schemeClr val="tx1"/>
                        </a:solidFill>
                      </a:endParaRPr>
                    </a:p>
                  </a:txBody>
                  <a:tcPr>
                    <a:solidFill>
                      <a:schemeClr val="bg1"/>
                    </a:solidFill>
                  </a:tcPr>
                </a:tc>
                <a:tc>
                  <a:txBody>
                    <a:bodyPr/>
                    <a:lstStyle/>
                    <a:p>
                      <a:endParaRPr lang="en-US" sz="1200" dirty="0"/>
                    </a:p>
                    <a:p>
                      <a:r>
                        <a:rPr lang="en-US" sz="1200" dirty="0"/>
                        <a:t> 3</a:t>
                      </a:r>
                      <a:endParaRPr lang="en-US" sz="1200" b="0" dirty="0">
                        <a:solidFill>
                          <a:schemeClr val="tx1"/>
                        </a:solidFill>
                      </a:endParaRPr>
                    </a:p>
                  </a:txBody>
                  <a:tcPr>
                    <a:solidFill>
                      <a:schemeClr val="bg1"/>
                    </a:solidFill>
                  </a:tcPr>
                </a:tc>
                <a:extLst>
                  <a:ext uri="{0D108BD9-81ED-4DB2-BD59-A6C34878D82A}">
                    <a16:rowId xmlns:a16="http://schemas.microsoft.com/office/drawing/2014/main" val="10000"/>
                  </a:ext>
                </a:extLst>
              </a:tr>
              <a:tr h="276772">
                <a:tc>
                  <a:txBody>
                    <a:bodyPr/>
                    <a:lstStyle/>
                    <a:p>
                      <a:r>
                        <a:rPr lang="en-US" sz="1200" dirty="0"/>
                        <a:t>I. Learning Objectives</a:t>
                      </a:r>
                      <a:endParaRPr lang="en-US" sz="1200" b="0" dirty="0">
                        <a:solidFill>
                          <a:schemeClr val="tx1"/>
                        </a:solidFill>
                      </a:endParaRPr>
                    </a:p>
                  </a:txBody>
                  <a:tcPr>
                    <a:solidFill>
                      <a:schemeClr val="bg1"/>
                    </a:solidFill>
                  </a:tcPr>
                </a:tc>
                <a:tc>
                  <a:txBody>
                    <a:bodyPr/>
                    <a:lstStyle/>
                    <a:p>
                      <a:r>
                        <a:rPr lang="en-US" sz="1200" dirty="0"/>
                        <a:t> 4</a:t>
                      </a:r>
                      <a:endParaRPr lang="en-US" sz="1200" b="0" dirty="0">
                        <a:solidFill>
                          <a:schemeClr val="tx1"/>
                        </a:solidFill>
                      </a:endParaRPr>
                    </a:p>
                  </a:txBody>
                  <a:tcPr>
                    <a:solidFill>
                      <a:schemeClr val="bg1"/>
                    </a:solidFill>
                  </a:tcPr>
                </a:tc>
                <a:extLst>
                  <a:ext uri="{0D108BD9-81ED-4DB2-BD59-A6C34878D82A}">
                    <a16:rowId xmlns:a16="http://schemas.microsoft.com/office/drawing/2014/main" val="10001"/>
                  </a:ext>
                </a:extLst>
              </a:tr>
              <a:tr h="1568376">
                <a:tc>
                  <a:txBody>
                    <a:bodyPr/>
                    <a:lstStyle/>
                    <a:p>
                      <a:r>
                        <a:rPr lang="en-US" sz="1200" dirty="0"/>
                        <a:t>II. General Background </a:t>
                      </a:r>
                    </a:p>
                    <a:p>
                      <a:r>
                        <a:rPr lang="en-US" sz="1200" dirty="0"/>
                        <a:t>     Missouri Reporting</a:t>
                      </a:r>
                      <a:r>
                        <a:rPr lang="en-US" sz="1200" baseline="0" dirty="0"/>
                        <a:t> Legislation</a:t>
                      </a:r>
                    </a:p>
                    <a:p>
                      <a:r>
                        <a:rPr lang="en-US" sz="1200" baseline="0" dirty="0"/>
                        <a:t>     </a:t>
                      </a:r>
                      <a:r>
                        <a:rPr lang="en-US" sz="1200" dirty="0"/>
                        <a:t>National Program of Cancer Registries </a:t>
                      </a:r>
                    </a:p>
                    <a:p>
                      <a:r>
                        <a:rPr lang="en-US" sz="1200" dirty="0"/>
                        <a:t>     Goal</a:t>
                      </a:r>
                      <a:r>
                        <a:rPr lang="en-US" sz="1200" baseline="0" dirty="0"/>
                        <a:t> of Data Collection </a:t>
                      </a:r>
                    </a:p>
                    <a:p>
                      <a:r>
                        <a:rPr lang="en-US" sz="1200" baseline="0" dirty="0"/>
                        <a:t>     Why Non-hospital Reporting? </a:t>
                      </a:r>
                    </a:p>
                    <a:p>
                      <a:r>
                        <a:rPr lang="en-US" sz="1200" baseline="0" dirty="0"/>
                        <a:t>     Types of Cancers Diagnosed and Treated Outside the Hospital </a:t>
                      </a:r>
                    </a:p>
                    <a:p>
                      <a:r>
                        <a:rPr lang="en-US" sz="1200" baseline="0" dirty="0"/>
                        <a:t>     What Happens to Cancer Data Reported to the MCR? </a:t>
                      </a:r>
                    </a:p>
                    <a:p>
                      <a:r>
                        <a:rPr lang="en-US" sz="1200" baseline="0" dirty="0"/>
                        <a:t>     Confidentiality and Legislation</a:t>
                      </a:r>
                      <a:endParaRPr lang="en-US" sz="1200" dirty="0">
                        <a:solidFill>
                          <a:schemeClr val="tx1"/>
                        </a:solidFill>
                      </a:endParaRPr>
                    </a:p>
                  </a:txBody>
                  <a:tcPr>
                    <a:solidFill>
                      <a:schemeClr val="bg1"/>
                    </a:solidFill>
                  </a:tcPr>
                </a:tc>
                <a:tc>
                  <a:txBody>
                    <a:bodyPr/>
                    <a:lstStyle/>
                    <a:p>
                      <a:r>
                        <a:rPr lang="en-US" sz="1200" dirty="0"/>
                        <a:t> 5</a:t>
                      </a:r>
                    </a:p>
                    <a:p>
                      <a:r>
                        <a:rPr lang="en-US" sz="1200" dirty="0"/>
                        <a:t> 7</a:t>
                      </a:r>
                    </a:p>
                    <a:p>
                      <a:r>
                        <a:rPr lang="en-US" sz="1200" dirty="0"/>
                        <a:t> 8</a:t>
                      </a:r>
                    </a:p>
                    <a:p>
                      <a:r>
                        <a:rPr lang="en-US" sz="1200" dirty="0"/>
                        <a:t> 9</a:t>
                      </a:r>
                    </a:p>
                    <a:p>
                      <a:r>
                        <a:rPr lang="en-US" sz="1200" dirty="0"/>
                        <a:t>10</a:t>
                      </a:r>
                    </a:p>
                    <a:p>
                      <a:r>
                        <a:rPr lang="en-US" sz="1200" dirty="0"/>
                        <a:t>11</a:t>
                      </a:r>
                    </a:p>
                    <a:p>
                      <a:r>
                        <a:rPr lang="en-US" sz="1200" dirty="0"/>
                        <a:t>12</a:t>
                      </a:r>
                    </a:p>
                    <a:p>
                      <a:r>
                        <a:rPr lang="en-US" sz="1200" dirty="0"/>
                        <a:t>13</a:t>
                      </a:r>
                      <a:endParaRPr lang="en-US" sz="1200" dirty="0">
                        <a:solidFill>
                          <a:schemeClr val="tx1"/>
                        </a:solidFill>
                      </a:endParaRPr>
                    </a:p>
                  </a:txBody>
                  <a:tcPr>
                    <a:solidFill>
                      <a:schemeClr val="bg1"/>
                    </a:solidFill>
                  </a:tcPr>
                </a:tc>
                <a:extLst>
                  <a:ext uri="{0D108BD9-81ED-4DB2-BD59-A6C34878D82A}">
                    <a16:rowId xmlns:a16="http://schemas.microsoft.com/office/drawing/2014/main" val="10002"/>
                  </a:ext>
                </a:extLst>
              </a:tr>
              <a:tr h="830317">
                <a:tc>
                  <a:txBody>
                    <a:bodyPr/>
                    <a:lstStyle/>
                    <a:p>
                      <a:r>
                        <a:rPr lang="en-US" sz="1200" dirty="0"/>
                        <a:t>III.</a:t>
                      </a:r>
                      <a:r>
                        <a:rPr lang="en-US" sz="1200" baseline="0" dirty="0"/>
                        <a:t> </a:t>
                      </a:r>
                      <a:r>
                        <a:rPr lang="en-US" sz="1200" dirty="0"/>
                        <a:t>Why report? </a:t>
                      </a:r>
                    </a:p>
                    <a:p>
                      <a:r>
                        <a:rPr lang="en-US" sz="1200" dirty="0"/>
                        <a:t>      Cancer Data Required to be Reported </a:t>
                      </a:r>
                    </a:p>
                    <a:p>
                      <a:r>
                        <a:rPr lang="en-US" sz="1200" dirty="0"/>
                        <a:t>      Time Period for Reporting</a:t>
                      </a:r>
                    </a:p>
                    <a:p>
                      <a:r>
                        <a:rPr lang="en-US" sz="1200" dirty="0"/>
                        <a:t>      How your</a:t>
                      </a:r>
                      <a:r>
                        <a:rPr lang="en-US" sz="1200" baseline="0" dirty="0"/>
                        <a:t> Data is Used in the Fight Against Cancer</a:t>
                      </a:r>
                      <a:endParaRPr lang="en-US" sz="1200" dirty="0">
                        <a:solidFill>
                          <a:schemeClr val="tx1"/>
                        </a:solidFill>
                      </a:endParaRPr>
                    </a:p>
                  </a:txBody>
                  <a:tcPr>
                    <a:solidFill>
                      <a:schemeClr val="bg1"/>
                    </a:solidFill>
                  </a:tcPr>
                </a:tc>
                <a:tc>
                  <a:txBody>
                    <a:bodyPr/>
                    <a:lstStyle/>
                    <a:p>
                      <a:r>
                        <a:rPr lang="en-US" sz="1200" dirty="0"/>
                        <a:t>14</a:t>
                      </a:r>
                    </a:p>
                    <a:p>
                      <a:r>
                        <a:rPr lang="en-US" sz="1200" dirty="0"/>
                        <a:t>15</a:t>
                      </a:r>
                    </a:p>
                    <a:p>
                      <a:r>
                        <a:rPr lang="en-US" sz="1200" dirty="0"/>
                        <a:t>17</a:t>
                      </a:r>
                    </a:p>
                    <a:p>
                      <a:r>
                        <a:rPr lang="en-US" sz="1200" dirty="0"/>
                        <a:t>18</a:t>
                      </a:r>
                      <a:endParaRPr lang="en-US" sz="1200" dirty="0">
                        <a:solidFill>
                          <a:schemeClr val="tx1"/>
                        </a:solidFill>
                      </a:endParaRPr>
                    </a:p>
                  </a:txBody>
                  <a:tcPr>
                    <a:solidFill>
                      <a:schemeClr val="bg1"/>
                    </a:solidFill>
                  </a:tcPr>
                </a:tc>
                <a:extLst>
                  <a:ext uri="{0D108BD9-81ED-4DB2-BD59-A6C34878D82A}">
                    <a16:rowId xmlns:a16="http://schemas.microsoft.com/office/drawing/2014/main" val="10003"/>
                  </a:ext>
                </a:extLst>
              </a:tr>
              <a:tr h="276772">
                <a:tc>
                  <a:txBody>
                    <a:bodyPr/>
                    <a:lstStyle/>
                    <a:p>
                      <a:r>
                        <a:rPr lang="en-US" sz="1200" dirty="0"/>
                        <a:t>IV. Why do all Non-hospital</a:t>
                      </a:r>
                      <a:r>
                        <a:rPr lang="en-US" sz="1200" baseline="0" dirty="0"/>
                        <a:t> Facilities Need to Report? </a:t>
                      </a:r>
                      <a:endParaRPr lang="en-US" sz="1200" dirty="0">
                        <a:solidFill>
                          <a:schemeClr val="tx1"/>
                        </a:solidFill>
                      </a:endParaRPr>
                    </a:p>
                  </a:txBody>
                  <a:tcPr>
                    <a:solidFill>
                      <a:schemeClr val="bg1"/>
                    </a:solidFill>
                  </a:tcPr>
                </a:tc>
                <a:tc>
                  <a:txBody>
                    <a:bodyPr/>
                    <a:lstStyle/>
                    <a:p>
                      <a:r>
                        <a:rPr lang="en-US" sz="1200" dirty="0"/>
                        <a:t>19</a:t>
                      </a:r>
                      <a:endParaRPr lang="en-US" sz="1200" dirty="0">
                        <a:solidFill>
                          <a:schemeClr val="tx1"/>
                        </a:solidFill>
                      </a:endParaRPr>
                    </a:p>
                  </a:txBody>
                  <a:tcPr>
                    <a:solidFill>
                      <a:schemeClr val="bg1"/>
                    </a:solidFill>
                  </a:tcPr>
                </a:tc>
                <a:extLst>
                  <a:ext uri="{0D108BD9-81ED-4DB2-BD59-A6C34878D82A}">
                    <a16:rowId xmlns:a16="http://schemas.microsoft.com/office/drawing/2014/main" val="10004"/>
                  </a:ext>
                </a:extLst>
              </a:tr>
              <a:tr h="830317">
                <a:tc>
                  <a:txBody>
                    <a:bodyPr/>
                    <a:lstStyle/>
                    <a:p>
                      <a:r>
                        <a:rPr lang="en-US" sz="1200" dirty="0"/>
                        <a:t>V.  Reporting Neoplasms</a:t>
                      </a:r>
                    </a:p>
                    <a:p>
                      <a:r>
                        <a:rPr lang="en-US" sz="1200" dirty="0"/>
                        <a:t>     Using Text</a:t>
                      </a:r>
                      <a:r>
                        <a:rPr lang="en-US" sz="1200" baseline="0" dirty="0"/>
                        <a:t> to Select Cases to Report to MCR </a:t>
                      </a:r>
                    </a:p>
                    <a:p>
                      <a:r>
                        <a:rPr lang="en-US" sz="1200" baseline="0" dirty="0"/>
                        <a:t>     Using Codes to Select Cases to Report to MCR </a:t>
                      </a:r>
                    </a:p>
                    <a:p>
                      <a:r>
                        <a:rPr lang="en-US" sz="1200" baseline="0" dirty="0"/>
                        <a:t>     Exclusions to Reporting</a:t>
                      </a:r>
                      <a:endParaRPr lang="en-US" sz="1200" dirty="0">
                        <a:solidFill>
                          <a:schemeClr val="tx1"/>
                        </a:solidFill>
                      </a:endParaRPr>
                    </a:p>
                  </a:txBody>
                  <a:tcPr>
                    <a:solidFill>
                      <a:schemeClr val="bg1"/>
                    </a:solidFill>
                  </a:tcPr>
                </a:tc>
                <a:tc>
                  <a:txBody>
                    <a:bodyPr/>
                    <a:lstStyle/>
                    <a:p>
                      <a:r>
                        <a:rPr lang="en-US" sz="1200" dirty="0"/>
                        <a:t>21</a:t>
                      </a:r>
                    </a:p>
                    <a:p>
                      <a:r>
                        <a:rPr lang="en-US" sz="1200" dirty="0"/>
                        <a:t>23</a:t>
                      </a:r>
                    </a:p>
                    <a:p>
                      <a:r>
                        <a:rPr lang="en-US" sz="1200" dirty="0"/>
                        <a:t>26</a:t>
                      </a:r>
                    </a:p>
                    <a:p>
                      <a:r>
                        <a:rPr lang="en-US" sz="1200" dirty="0"/>
                        <a:t>30</a:t>
                      </a:r>
                      <a:endParaRPr lang="en-US" sz="1200" dirty="0">
                        <a:solidFill>
                          <a:schemeClr val="tx1"/>
                        </a:solidFill>
                      </a:endParaRPr>
                    </a:p>
                  </a:txBody>
                  <a:tcPr>
                    <a:solidFill>
                      <a:schemeClr val="bg1"/>
                    </a:solidFill>
                  </a:tcPr>
                </a:tc>
                <a:extLst>
                  <a:ext uri="{0D108BD9-81ED-4DB2-BD59-A6C34878D82A}">
                    <a16:rowId xmlns:a16="http://schemas.microsoft.com/office/drawing/2014/main" val="10005"/>
                  </a:ext>
                </a:extLst>
              </a:tr>
              <a:tr h="276772">
                <a:tc>
                  <a:txBody>
                    <a:bodyPr/>
                    <a:lstStyle/>
                    <a:p>
                      <a:r>
                        <a:rPr lang="en-US" sz="1200" dirty="0"/>
                        <a:t>VI. Timetable for Reporting Cases to MCR</a:t>
                      </a:r>
                    </a:p>
                    <a:p>
                      <a:r>
                        <a:rPr lang="en-US" sz="1200" dirty="0">
                          <a:solidFill>
                            <a:schemeClr val="tx1"/>
                          </a:solidFill>
                        </a:rPr>
                        <a:t>       Reporting Schedule</a:t>
                      </a:r>
                    </a:p>
                  </a:txBody>
                  <a:tcPr>
                    <a:solidFill>
                      <a:schemeClr val="bg1"/>
                    </a:solidFill>
                  </a:tcPr>
                </a:tc>
                <a:tc>
                  <a:txBody>
                    <a:bodyPr/>
                    <a:lstStyle/>
                    <a:p>
                      <a:r>
                        <a:rPr lang="en-US" sz="1200" dirty="0"/>
                        <a:t>31</a:t>
                      </a:r>
                    </a:p>
                    <a:p>
                      <a:r>
                        <a:rPr lang="en-US" sz="1200" dirty="0">
                          <a:solidFill>
                            <a:schemeClr val="tx1"/>
                          </a:solidFill>
                        </a:rPr>
                        <a:t>32</a:t>
                      </a:r>
                    </a:p>
                  </a:txBody>
                  <a:tcPr>
                    <a:solidFill>
                      <a:schemeClr val="bg1"/>
                    </a:solidFill>
                  </a:tcPr>
                </a:tc>
                <a:extLst>
                  <a:ext uri="{0D108BD9-81ED-4DB2-BD59-A6C34878D82A}">
                    <a16:rowId xmlns:a16="http://schemas.microsoft.com/office/drawing/2014/main" val="10006"/>
                  </a:ext>
                </a:extLst>
              </a:tr>
              <a:tr h="1199347">
                <a:tc>
                  <a:txBody>
                    <a:bodyPr/>
                    <a:lstStyle/>
                    <a:p>
                      <a:r>
                        <a:rPr lang="en-US" sz="1200" dirty="0"/>
                        <a:t>VII. Data Submissions and</a:t>
                      </a:r>
                      <a:r>
                        <a:rPr lang="en-US" sz="1200" baseline="0" dirty="0"/>
                        <a:t> Completing the Cancer Reporting Form</a:t>
                      </a:r>
                    </a:p>
                    <a:p>
                      <a:r>
                        <a:rPr lang="en-US" sz="1200" baseline="0" dirty="0"/>
                        <a:t>       Cancer Reporting Methods</a:t>
                      </a:r>
                    </a:p>
                    <a:p>
                      <a:r>
                        <a:rPr lang="en-US" sz="1200" baseline="0" dirty="0"/>
                        <a:t>       General Instructions</a:t>
                      </a:r>
                    </a:p>
                    <a:p>
                      <a:r>
                        <a:rPr lang="en-US" sz="1200" baseline="0" dirty="0"/>
                        <a:t>       Case Identification</a:t>
                      </a:r>
                    </a:p>
                    <a:p>
                      <a:r>
                        <a:rPr lang="en-US" sz="1200" baseline="0" dirty="0"/>
                        <a:t>       Common Data Errors</a:t>
                      </a:r>
                    </a:p>
                    <a:p>
                      <a:r>
                        <a:rPr lang="en-US" sz="1200" baseline="0" dirty="0"/>
                        <a:t>       Common Data Omissions</a:t>
                      </a:r>
                      <a:endParaRPr lang="en-US" sz="1200" dirty="0">
                        <a:solidFill>
                          <a:schemeClr val="tx1"/>
                        </a:solidFill>
                      </a:endParaRPr>
                    </a:p>
                  </a:txBody>
                  <a:tcPr>
                    <a:solidFill>
                      <a:schemeClr val="bg1"/>
                    </a:solidFill>
                  </a:tcPr>
                </a:tc>
                <a:tc>
                  <a:txBody>
                    <a:bodyPr/>
                    <a:lstStyle/>
                    <a:p>
                      <a:r>
                        <a:rPr lang="en-US" sz="1200" dirty="0"/>
                        <a:t>33</a:t>
                      </a:r>
                    </a:p>
                    <a:p>
                      <a:r>
                        <a:rPr lang="en-US" sz="1200" dirty="0"/>
                        <a:t>35</a:t>
                      </a:r>
                    </a:p>
                    <a:p>
                      <a:r>
                        <a:rPr lang="en-US" sz="1200" dirty="0"/>
                        <a:t>36</a:t>
                      </a:r>
                    </a:p>
                    <a:p>
                      <a:r>
                        <a:rPr lang="en-US" sz="1200" dirty="0"/>
                        <a:t>38</a:t>
                      </a:r>
                    </a:p>
                    <a:p>
                      <a:r>
                        <a:rPr lang="en-US" sz="1200" dirty="0"/>
                        <a:t>41</a:t>
                      </a:r>
                    </a:p>
                    <a:p>
                      <a:r>
                        <a:rPr lang="en-US" sz="1200" dirty="0"/>
                        <a:t>42</a:t>
                      </a:r>
                      <a:endParaRPr lang="en-US" sz="1200" dirty="0">
                        <a:solidFill>
                          <a:schemeClr val="tx1"/>
                        </a:solidFill>
                      </a:endParaRPr>
                    </a:p>
                  </a:txBody>
                  <a:tcPr>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306490454"/>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33916" y="0"/>
            <a:ext cx="11876568" cy="1467404"/>
          </a:xfrm>
        </p:spPr>
        <p:txBody>
          <a:bodyPr>
            <a:noAutofit/>
          </a:bodyPr>
          <a:lstStyle/>
          <a:p>
            <a:r>
              <a:rPr lang="en-US" sz="4800" b="1" dirty="0">
                <a:solidFill>
                  <a:srgbClr val="FFC000"/>
                </a:solidFill>
              </a:rPr>
              <a:t>Why Non-hospital Facilities in Missouri Need to Report</a:t>
            </a:r>
          </a:p>
        </p:txBody>
      </p:sp>
      <p:sp>
        <p:nvSpPr>
          <p:cNvPr id="3" name="Content Placeholder 2"/>
          <p:cNvSpPr>
            <a:spLocks noGrp="1"/>
          </p:cNvSpPr>
          <p:nvPr>
            <p:ph idx="1"/>
          </p:nvPr>
        </p:nvSpPr>
        <p:spPr>
          <a:xfrm>
            <a:off x="838200" y="2105247"/>
            <a:ext cx="10515600" cy="4251104"/>
          </a:xfrm>
        </p:spPr>
        <p:txBody>
          <a:bodyPr>
            <a:normAutofit fontScale="70000" lnSpcReduction="20000"/>
          </a:bodyPr>
          <a:lstStyle/>
          <a:p>
            <a:r>
              <a:rPr lang="en-US" sz="3400" dirty="0"/>
              <a:t>Even if your center has only minimal clinical data for a patient, such as date of diagnosis, cancer site and type, we need you to report this information as it helps us to create the most complete patient record possible and may add details to our final consolidated case </a:t>
            </a:r>
          </a:p>
          <a:p>
            <a:pPr marL="118872" indent="0">
              <a:buNone/>
            </a:pPr>
            <a:endParaRPr lang="en-US" sz="3400" dirty="0"/>
          </a:p>
          <a:p>
            <a:r>
              <a:rPr lang="en-US" sz="3400" dirty="0"/>
              <a:t>Cancer patients often travel between states for treatment (MCR has 8 border states and two major cities on borders)</a:t>
            </a:r>
          </a:p>
          <a:p>
            <a:pPr marL="0" indent="0">
              <a:buNone/>
            </a:pPr>
            <a:endParaRPr lang="en-US" sz="3400" dirty="0"/>
          </a:p>
          <a:p>
            <a:r>
              <a:rPr lang="en-US" sz="3400" dirty="0"/>
              <a:t>A patient could be referred to a MO hospital for treatment services but ultimately not go there for these services</a:t>
            </a:r>
          </a:p>
          <a:p>
            <a:pPr marL="0" indent="0">
              <a:buNone/>
            </a:pPr>
            <a:endParaRPr lang="en-US" sz="3400" dirty="0"/>
          </a:p>
          <a:p>
            <a:r>
              <a:rPr lang="en-US" sz="3400" dirty="0"/>
              <a:t>Data from different reporting sources is consolidated at MCR for a complete, accurate cancer abstract for each case, using reports from various sources.</a:t>
            </a:r>
          </a:p>
          <a:p>
            <a:endParaRPr lang="en-US" sz="3400"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20</a:t>
            </a:fld>
            <a:endParaRPr lang="en-US"/>
          </a:p>
        </p:txBody>
      </p:sp>
    </p:spTree>
    <p:extLst>
      <p:ext uri="{BB962C8B-B14F-4D97-AF65-F5344CB8AC3E}">
        <p14:creationId xmlns:p14="http://schemas.microsoft.com/office/powerpoint/2010/main" val="396887"/>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79991" y="287079"/>
            <a:ext cx="11632018" cy="1403609"/>
          </a:xfrm>
        </p:spPr>
        <p:txBody>
          <a:bodyPr>
            <a:noAutofit/>
          </a:bodyPr>
          <a:lstStyle/>
          <a:p>
            <a:r>
              <a:rPr lang="en-US" sz="4800" b="1" dirty="0">
                <a:solidFill>
                  <a:srgbClr val="FFC000"/>
                </a:solidFill>
              </a:rPr>
              <a:t>V. What Neoplasms are Reportable to MCR?</a:t>
            </a:r>
          </a:p>
        </p:txBody>
      </p:sp>
      <p:sp>
        <p:nvSpPr>
          <p:cNvPr id="3" name="Content Placeholder 2"/>
          <p:cNvSpPr>
            <a:spLocks noGrp="1"/>
          </p:cNvSpPr>
          <p:nvPr>
            <p:ph idx="1"/>
          </p:nvPr>
        </p:nvSpPr>
        <p:spPr>
          <a:xfrm>
            <a:off x="838200" y="2009553"/>
            <a:ext cx="10515600" cy="4167409"/>
          </a:xfrm>
        </p:spPr>
        <p:txBody>
          <a:bodyPr/>
          <a:lstStyle/>
          <a:p>
            <a:pPr marL="0" indent="0">
              <a:buNone/>
            </a:pPr>
            <a:r>
              <a:rPr lang="en-US" sz="3600" b="1" dirty="0"/>
              <a:t>Learning Objectives</a:t>
            </a:r>
          </a:p>
          <a:p>
            <a:pPr marL="0" indent="0">
              <a:buNone/>
            </a:pPr>
            <a:endParaRPr lang="en-US" sz="3600" b="1" dirty="0"/>
          </a:p>
          <a:p>
            <a:pPr marL="0" indent="0">
              <a:buNone/>
            </a:pPr>
            <a:r>
              <a:rPr lang="en-US" sz="3200" dirty="0"/>
              <a:t>In this section, you will learn: </a:t>
            </a:r>
          </a:p>
          <a:p>
            <a:pPr marL="0" indent="0">
              <a:buNone/>
            </a:pPr>
            <a:endParaRPr lang="en-US" sz="1200" dirty="0"/>
          </a:p>
          <a:p>
            <a:r>
              <a:rPr lang="en-US" dirty="0"/>
              <a:t>Which neoplasms are reportable</a:t>
            </a:r>
          </a:p>
          <a:p>
            <a:pPr marL="0" indent="0">
              <a:buNone/>
            </a:pPr>
            <a:endParaRPr lang="en-US" sz="1200" dirty="0"/>
          </a:p>
          <a:p>
            <a:r>
              <a:rPr lang="en-US" dirty="0"/>
              <a:t>Exclusions to reporting </a:t>
            </a:r>
          </a:p>
        </p:txBody>
      </p:sp>
      <p:sp>
        <p:nvSpPr>
          <p:cNvPr id="4" name="Slide Number Placeholder 3"/>
          <p:cNvSpPr>
            <a:spLocks noGrp="1"/>
          </p:cNvSpPr>
          <p:nvPr>
            <p:ph type="sldNum" sz="quarter" idx="12"/>
          </p:nvPr>
        </p:nvSpPr>
        <p:spPr/>
        <p:txBody>
          <a:bodyPr/>
          <a:lstStyle/>
          <a:p>
            <a:fld id="{14A1B8CE-383B-4C79-9B50-68C1054AA4E2}" type="slidenum">
              <a:rPr lang="en-US" smtClean="0"/>
              <a:t>21</a:t>
            </a:fld>
            <a:endParaRPr lang="en-US"/>
          </a:p>
        </p:txBody>
      </p:sp>
    </p:spTree>
    <p:extLst>
      <p:ext uri="{BB962C8B-B14F-4D97-AF65-F5344CB8AC3E}">
        <p14:creationId xmlns:p14="http://schemas.microsoft.com/office/powerpoint/2010/main" val="2895539765"/>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How is a Case Selected?</a:t>
            </a:r>
          </a:p>
        </p:txBody>
      </p:sp>
      <p:sp>
        <p:nvSpPr>
          <p:cNvPr id="3" name="Content Placeholder 2"/>
          <p:cNvSpPr>
            <a:spLocks noGrp="1"/>
          </p:cNvSpPr>
          <p:nvPr>
            <p:ph idx="1"/>
          </p:nvPr>
        </p:nvSpPr>
        <p:spPr/>
        <p:txBody>
          <a:bodyPr>
            <a:normAutofit/>
          </a:bodyPr>
          <a:lstStyle/>
          <a:p>
            <a:pPr marL="0" indent="0">
              <a:buNone/>
            </a:pPr>
            <a:r>
              <a:rPr lang="en-US" sz="3400" dirty="0"/>
              <a:t>Your office may select cases to report to MCR based on:</a:t>
            </a:r>
          </a:p>
          <a:p>
            <a:pPr marL="0" indent="0">
              <a:buNone/>
            </a:pPr>
            <a:endParaRPr lang="en-US" dirty="0"/>
          </a:p>
          <a:p>
            <a:r>
              <a:rPr lang="en-US" sz="2800" dirty="0"/>
              <a:t>Text from the patient’s pathology report, medical records, or other documentation</a:t>
            </a:r>
          </a:p>
          <a:p>
            <a:pPr marL="0" indent="0">
              <a:buNone/>
            </a:pPr>
            <a:endParaRPr lang="en-US" sz="2800" dirty="0"/>
          </a:p>
          <a:p>
            <a:r>
              <a:rPr lang="en-US" sz="2800" dirty="0"/>
              <a:t>Codes: A comprehensive list of ICD-10 codes is provided on our website. Use it to run a search of your billing system for cases with these codes </a:t>
            </a:r>
            <a:r>
              <a:rPr lang="en-US" sz="2800" dirty="0">
                <a:hlinkClick r:id="rId3"/>
              </a:rPr>
              <a:t>http://mcr.umh.edu/mcr-cancer-reporting-hospital.php</a:t>
            </a:r>
            <a:endParaRPr lang="en-US" sz="2800"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22</a:t>
            </a:fld>
            <a:endParaRPr lang="en-US"/>
          </a:p>
        </p:txBody>
      </p:sp>
    </p:spTree>
    <p:extLst>
      <p:ext uri="{BB962C8B-B14F-4D97-AF65-F5344CB8AC3E}">
        <p14:creationId xmlns:p14="http://schemas.microsoft.com/office/powerpoint/2010/main" val="245315350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52893" y="231923"/>
            <a:ext cx="11249247" cy="1033463"/>
          </a:xfrm>
        </p:spPr>
        <p:txBody>
          <a:bodyPr>
            <a:noAutofit/>
          </a:bodyPr>
          <a:lstStyle/>
          <a:p>
            <a:r>
              <a:rPr lang="en-US" sz="4800" b="1" dirty="0">
                <a:solidFill>
                  <a:srgbClr val="FFC000"/>
                </a:solidFill>
              </a:rPr>
              <a:t>Follow These Guidelines When Selecting Cases Using Text</a:t>
            </a:r>
          </a:p>
        </p:txBody>
      </p:sp>
      <p:sp>
        <p:nvSpPr>
          <p:cNvPr id="3" name="Content Placeholder 2"/>
          <p:cNvSpPr>
            <a:spLocks noGrp="1"/>
          </p:cNvSpPr>
          <p:nvPr>
            <p:ph idx="1"/>
          </p:nvPr>
        </p:nvSpPr>
        <p:spPr>
          <a:xfrm>
            <a:off x="838200" y="2147777"/>
            <a:ext cx="10515600" cy="4208573"/>
          </a:xfrm>
        </p:spPr>
        <p:txBody>
          <a:bodyPr>
            <a:normAutofit fontScale="70000" lnSpcReduction="20000"/>
          </a:bodyPr>
          <a:lstStyle/>
          <a:p>
            <a:pPr marL="0" indent="0">
              <a:buNone/>
            </a:pPr>
            <a:r>
              <a:rPr lang="en-US" sz="4100" dirty="0"/>
              <a:t>Report neoplasms described with the following terms, for ALL CANCER SITES*</a:t>
            </a:r>
          </a:p>
          <a:p>
            <a:endParaRPr lang="en-US" sz="1300" dirty="0"/>
          </a:p>
          <a:p>
            <a:pPr>
              <a:lnSpc>
                <a:spcPct val="170000"/>
              </a:lnSpc>
            </a:pPr>
            <a:r>
              <a:rPr lang="en-US" sz="3300" dirty="0"/>
              <a:t>In situ</a:t>
            </a:r>
          </a:p>
          <a:p>
            <a:pPr>
              <a:lnSpc>
                <a:spcPct val="170000"/>
              </a:lnSpc>
            </a:pPr>
            <a:r>
              <a:rPr lang="en-US" sz="3300" dirty="0"/>
              <a:t>Intraepithelial</a:t>
            </a:r>
          </a:p>
          <a:p>
            <a:pPr>
              <a:lnSpc>
                <a:spcPct val="170000"/>
              </a:lnSpc>
            </a:pPr>
            <a:r>
              <a:rPr lang="en-US" sz="3300" dirty="0"/>
              <a:t>Stage 0</a:t>
            </a:r>
          </a:p>
          <a:p>
            <a:pPr>
              <a:lnSpc>
                <a:spcPct val="170000"/>
              </a:lnSpc>
            </a:pPr>
            <a:r>
              <a:rPr lang="en-US" sz="3300" dirty="0"/>
              <a:t>Non-invasive</a:t>
            </a:r>
          </a:p>
          <a:p>
            <a:pPr>
              <a:lnSpc>
                <a:spcPct val="170000"/>
              </a:lnSpc>
            </a:pPr>
            <a:r>
              <a:rPr lang="en-US" sz="3300" dirty="0"/>
              <a:t>Non-infiltrating</a:t>
            </a:r>
          </a:p>
          <a:p>
            <a:endParaRPr lang="en-US" dirty="0"/>
          </a:p>
          <a:p>
            <a:pPr marL="0" indent="0">
              <a:buNone/>
            </a:pPr>
            <a:r>
              <a:rPr lang="en-US" dirty="0"/>
              <a:t>      *see exclusions on slide 30 </a:t>
            </a:r>
          </a:p>
        </p:txBody>
      </p:sp>
      <p:sp>
        <p:nvSpPr>
          <p:cNvPr id="4" name="Slide Number Placeholder 3"/>
          <p:cNvSpPr>
            <a:spLocks noGrp="1"/>
          </p:cNvSpPr>
          <p:nvPr>
            <p:ph type="sldNum" sz="quarter" idx="12"/>
          </p:nvPr>
        </p:nvSpPr>
        <p:spPr/>
        <p:txBody>
          <a:bodyPr/>
          <a:lstStyle/>
          <a:p>
            <a:fld id="{14A1B8CE-383B-4C79-9B50-68C1054AA4E2}" type="slidenum">
              <a:rPr lang="en-US" smtClean="0"/>
              <a:t>23</a:t>
            </a:fld>
            <a:endParaRPr lang="en-US"/>
          </a:p>
        </p:txBody>
      </p:sp>
    </p:spTree>
    <p:extLst>
      <p:ext uri="{BB962C8B-B14F-4D97-AF65-F5344CB8AC3E}">
        <p14:creationId xmlns:p14="http://schemas.microsoft.com/office/powerpoint/2010/main" val="129212937"/>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096925"/>
            <a:ext cx="10515600" cy="62779"/>
          </a:xfrm>
        </p:spPr>
        <p:txBody>
          <a:bodyPr>
            <a:noAutofit/>
          </a:bodyPr>
          <a:lstStyle/>
          <a:p>
            <a:r>
              <a:rPr lang="en-US" sz="4800" b="1" dirty="0">
                <a:solidFill>
                  <a:srgbClr val="FFC000"/>
                </a:solidFill>
              </a:rPr>
              <a:t>Report Neoplasms Described with the Following Terms </a:t>
            </a:r>
            <a:br>
              <a:rPr lang="en-US" sz="4800" dirty="0">
                <a:solidFill>
                  <a:srgbClr val="FFC000"/>
                </a:solidFill>
              </a:rPr>
            </a:br>
            <a:endParaRPr lang="en-US" sz="4800" dirty="0">
              <a:solidFill>
                <a:srgbClr val="FFC000"/>
              </a:solidFill>
            </a:endParaRPr>
          </a:p>
        </p:txBody>
      </p:sp>
      <p:sp>
        <p:nvSpPr>
          <p:cNvPr id="3" name="Content Placeholder 2"/>
          <p:cNvSpPr>
            <a:spLocks noGrp="1"/>
          </p:cNvSpPr>
          <p:nvPr>
            <p:ph idx="1"/>
          </p:nvPr>
        </p:nvSpPr>
        <p:spPr>
          <a:xfrm>
            <a:off x="838200" y="2083981"/>
            <a:ext cx="10515600" cy="4092981"/>
          </a:xfrm>
        </p:spPr>
        <p:txBody>
          <a:bodyPr>
            <a:normAutofit/>
          </a:bodyPr>
          <a:lstStyle/>
          <a:p>
            <a:pPr marL="118872" indent="0">
              <a:buNone/>
            </a:pPr>
            <a:r>
              <a:rPr lang="en-US" sz="3600" b="1" dirty="0"/>
              <a:t>FOR ALL CANCER SITES</a:t>
            </a:r>
          </a:p>
          <a:p>
            <a:pPr marL="118872" indent="0">
              <a:buNone/>
            </a:pPr>
            <a:endParaRPr lang="en-US" sz="1000" dirty="0"/>
          </a:p>
          <a:p>
            <a:r>
              <a:rPr lang="en-US" sz="3600" dirty="0"/>
              <a:t>Cancer</a:t>
            </a:r>
          </a:p>
          <a:p>
            <a:r>
              <a:rPr lang="en-US" sz="3600" dirty="0"/>
              <a:t>Malignant</a:t>
            </a:r>
          </a:p>
          <a:p>
            <a:r>
              <a:rPr lang="en-US" sz="3600" dirty="0"/>
              <a:t>Carcinoma</a:t>
            </a:r>
          </a:p>
          <a:p>
            <a:r>
              <a:rPr lang="en-US" sz="3600" dirty="0"/>
              <a:t>Malignant neoplasm</a:t>
            </a:r>
          </a:p>
          <a:p>
            <a:r>
              <a:rPr lang="en-US" sz="3600" dirty="0"/>
              <a:t>Adenocarcinoma</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24</a:t>
            </a:fld>
            <a:endParaRPr lang="en-US"/>
          </a:p>
        </p:txBody>
      </p:sp>
    </p:spTree>
    <p:extLst>
      <p:ext uri="{BB962C8B-B14F-4D97-AF65-F5344CB8AC3E}">
        <p14:creationId xmlns:p14="http://schemas.microsoft.com/office/powerpoint/2010/main" val="2745690131"/>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42507" y="765544"/>
            <a:ext cx="10515600" cy="1105897"/>
          </a:xfrm>
        </p:spPr>
        <p:txBody>
          <a:bodyPr>
            <a:noAutofit/>
          </a:bodyPr>
          <a:lstStyle/>
          <a:p>
            <a:r>
              <a:rPr lang="en-US" sz="4800" b="1" dirty="0">
                <a:solidFill>
                  <a:srgbClr val="FFC000"/>
                </a:solidFill>
              </a:rPr>
              <a:t>Report Benign or Borderline Tumors of the Brain and CNS </a:t>
            </a:r>
            <a:br>
              <a:rPr lang="en-US" sz="4800" b="1" dirty="0">
                <a:solidFill>
                  <a:srgbClr val="FFC000"/>
                </a:solidFill>
              </a:rPr>
            </a:br>
            <a:br>
              <a:rPr lang="en-US" sz="4800" dirty="0">
                <a:solidFill>
                  <a:srgbClr val="FFC000"/>
                </a:solidFill>
              </a:rPr>
            </a:br>
            <a:endParaRPr lang="en-US" sz="3600" b="1" dirty="0"/>
          </a:p>
        </p:txBody>
      </p:sp>
      <p:sp>
        <p:nvSpPr>
          <p:cNvPr id="3" name="Content Placeholder 2"/>
          <p:cNvSpPr>
            <a:spLocks noGrp="1"/>
          </p:cNvSpPr>
          <p:nvPr>
            <p:ph idx="1"/>
          </p:nvPr>
        </p:nvSpPr>
        <p:spPr>
          <a:xfrm>
            <a:off x="838200" y="1956501"/>
            <a:ext cx="10515600" cy="4510974"/>
          </a:xfrm>
        </p:spPr>
        <p:txBody>
          <a:bodyPr>
            <a:normAutofit fontScale="77500" lnSpcReduction="20000"/>
          </a:bodyPr>
          <a:lstStyle/>
          <a:p>
            <a:pPr marL="118872" indent="0">
              <a:buNone/>
            </a:pPr>
            <a:r>
              <a:rPr lang="en-US" b="1" dirty="0"/>
              <a:t>For diagnoses after January 1, 2004 in any of the following sites:</a:t>
            </a:r>
          </a:p>
          <a:p>
            <a:pPr marL="118872" indent="0">
              <a:buNone/>
            </a:pPr>
            <a:endParaRPr lang="en-US" sz="1200" dirty="0"/>
          </a:p>
          <a:p>
            <a:pPr>
              <a:lnSpc>
                <a:spcPct val="160000"/>
              </a:lnSpc>
            </a:pPr>
            <a:r>
              <a:rPr lang="en-US" dirty="0"/>
              <a:t>Brain</a:t>
            </a:r>
          </a:p>
          <a:p>
            <a:pPr>
              <a:lnSpc>
                <a:spcPct val="160000"/>
              </a:lnSpc>
            </a:pPr>
            <a:r>
              <a:rPr lang="en-US" dirty="0"/>
              <a:t>Meninges</a:t>
            </a:r>
          </a:p>
          <a:p>
            <a:pPr>
              <a:lnSpc>
                <a:spcPct val="160000"/>
              </a:lnSpc>
            </a:pPr>
            <a:r>
              <a:rPr lang="en-US" dirty="0" err="1"/>
              <a:t>Craniopharyngeal</a:t>
            </a:r>
            <a:r>
              <a:rPr lang="en-US" dirty="0"/>
              <a:t> duct</a:t>
            </a:r>
          </a:p>
          <a:p>
            <a:pPr>
              <a:lnSpc>
                <a:spcPct val="160000"/>
              </a:lnSpc>
            </a:pPr>
            <a:r>
              <a:rPr lang="en-US" dirty="0"/>
              <a:t>Cranial nerves </a:t>
            </a:r>
          </a:p>
          <a:p>
            <a:pPr>
              <a:lnSpc>
                <a:spcPct val="160000"/>
              </a:lnSpc>
            </a:pPr>
            <a:r>
              <a:rPr lang="en-US" dirty="0"/>
              <a:t>Other parts of the central nervous system</a:t>
            </a:r>
          </a:p>
          <a:p>
            <a:pPr>
              <a:lnSpc>
                <a:spcPct val="160000"/>
              </a:lnSpc>
            </a:pPr>
            <a:r>
              <a:rPr lang="en-US" dirty="0"/>
              <a:t>Spinal Cord</a:t>
            </a:r>
          </a:p>
          <a:p>
            <a:pPr>
              <a:lnSpc>
                <a:spcPct val="160000"/>
              </a:lnSpc>
            </a:pPr>
            <a:r>
              <a:rPr lang="en-US" dirty="0"/>
              <a:t>Pineal gland </a:t>
            </a:r>
          </a:p>
        </p:txBody>
      </p:sp>
      <p:sp>
        <p:nvSpPr>
          <p:cNvPr id="4" name="Slide Number Placeholder 3"/>
          <p:cNvSpPr>
            <a:spLocks noGrp="1"/>
          </p:cNvSpPr>
          <p:nvPr>
            <p:ph type="sldNum" sz="quarter" idx="12"/>
          </p:nvPr>
        </p:nvSpPr>
        <p:spPr/>
        <p:txBody>
          <a:bodyPr/>
          <a:lstStyle/>
          <a:p>
            <a:fld id="{14A1B8CE-383B-4C79-9B50-68C1054AA4E2}" type="slidenum">
              <a:rPr lang="en-US" smtClean="0"/>
              <a:t>25</a:t>
            </a:fld>
            <a:endParaRPr lang="en-US"/>
          </a:p>
        </p:txBody>
      </p:sp>
    </p:spTree>
    <p:extLst>
      <p:ext uri="{BB962C8B-B14F-4D97-AF65-F5344CB8AC3E}">
        <p14:creationId xmlns:p14="http://schemas.microsoft.com/office/powerpoint/2010/main" val="2683395678"/>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18977" y="72878"/>
            <a:ext cx="11598703" cy="1254753"/>
          </a:xfrm>
        </p:spPr>
        <p:txBody>
          <a:bodyPr>
            <a:noAutofit/>
          </a:bodyPr>
          <a:lstStyle/>
          <a:p>
            <a:r>
              <a:rPr lang="en-US" sz="4400" b="1" dirty="0">
                <a:solidFill>
                  <a:srgbClr val="FFC000"/>
                </a:solidFill>
              </a:rPr>
              <a:t>Follow These Guidelines When Selecting Cases Using Codes:</a:t>
            </a:r>
          </a:p>
        </p:txBody>
      </p:sp>
      <p:sp>
        <p:nvSpPr>
          <p:cNvPr id="3" name="Content Placeholder 2"/>
          <p:cNvSpPr>
            <a:spLocks noGrp="1"/>
          </p:cNvSpPr>
          <p:nvPr>
            <p:ph idx="1"/>
          </p:nvPr>
        </p:nvSpPr>
        <p:spPr>
          <a:xfrm>
            <a:off x="838200" y="2105025"/>
            <a:ext cx="10515600" cy="4071938"/>
          </a:xfrm>
        </p:spPr>
        <p:txBody>
          <a:bodyPr>
            <a:normAutofit fontScale="92500" lnSpcReduction="10000"/>
          </a:bodyPr>
          <a:lstStyle/>
          <a:p>
            <a:pPr marL="0" indent="0">
              <a:buNone/>
            </a:pPr>
            <a:r>
              <a:rPr lang="en-US" sz="3400" dirty="0"/>
              <a:t>ICD-10 Codes C00 – D49*</a:t>
            </a:r>
          </a:p>
          <a:p>
            <a:pPr marL="0" indent="0">
              <a:buNone/>
            </a:pPr>
            <a:r>
              <a:rPr lang="en-US" dirty="0"/>
              <a:t>   Includes:</a:t>
            </a:r>
          </a:p>
          <a:p>
            <a:r>
              <a:rPr lang="en-US" dirty="0"/>
              <a:t>Malignant neoplasms</a:t>
            </a:r>
          </a:p>
          <a:p>
            <a:r>
              <a:rPr lang="en-US" dirty="0"/>
              <a:t>Benign brain/CNS neoplasms</a:t>
            </a:r>
          </a:p>
          <a:p>
            <a:r>
              <a:rPr lang="en-US" dirty="0"/>
              <a:t>Carcinoma in situ</a:t>
            </a:r>
          </a:p>
          <a:p>
            <a:r>
              <a:rPr lang="en-US" dirty="0"/>
              <a:t>Hematopoietic neoplasms</a:t>
            </a:r>
          </a:p>
          <a:p>
            <a:endParaRPr lang="en-US" sz="1100" dirty="0"/>
          </a:p>
          <a:p>
            <a:pPr marL="0" indent="0">
              <a:buNone/>
            </a:pPr>
            <a:r>
              <a:rPr lang="en-US" dirty="0"/>
              <a:t>          </a:t>
            </a:r>
            <a:r>
              <a:rPr lang="en-US" sz="2200" dirty="0"/>
              <a:t>*	See the Missouri Cancer Registry Non-hospital Reporting Manual for                                        	additional information on exclusions to reporting   	 	</a:t>
            </a:r>
            <a:r>
              <a:rPr lang="en-US" sz="2200" dirty="0">
                <a:hlinkClick r:id="rId3"/>
              </a:rPr>
              <a:t>http://mcr.umh.edu/downloads/NH_Manual.pdf</a:t>
            </a:r>
            <a:endParaRPr lang="en-US" sz="2200" dirty="0"/>
          </a:p>
          <a:p>
            <a:pPr marL="0" indent="0">
              <a:buNone/>
            </a:pPr>
            <a:endParaRPr lang="en-US" sz="2200" dirty="0"/>
          </a:p>
          <a:p>
            <a:pPr marL="0" indent="0">
              <a:buNone/>
            </a:pPr>
            <a:endParaRPr lang="en-US" sz="2200" dirty="0"/>
          </a:p>
        </p:txBody>
      </p:sp>
      <p:sp>
        <p:nvSpPr>
          <p:cNvPr id="4" name="Slide Number Placeholder 3"/>
          <p:cNvSpPr>
            <a:spLocks noGrp="1"/>
          </p:cNvSpPr>
          <p:nvPr>
            <p:ph type="sldNum" sz="quarter" idx="12"/>
          </p:nvPr>
        </p:nvSpPr>
        <p:spPr/>
        <p:txBody>
          <a:bodyPr/>
          <a:lstStyle/>
          <a:p>
            <a:fld id="{14A1B8CE-383B-4C79-9B50-68C1054AA4E2}" type="slidenum">
              <a:rPr lang="en-US" smtClean="0"/>
              <a:t>26</a:t>
            </a:fld>
            <a:endParaRPr lang="en-US"/>
          </a:p>
        </p:txBody>
      </p:sp>
    </p:spTree>
    <p:extLst>
      <p:ext uri="{BB962C8B-B14F-4D97-AF65-F5344CB8AC3E}">
        <p14:creationId xmlns:p14="http://schemas.microsoft.com/office/powerpoint/2010/main" val="2219163481"/>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Additional Guidelines</a:t>
            </a:r>
          </a:p>
        </p:txBody>
      </p:sp>
      <p:sp>
        <p:nvSpPr>
          <p:cNvPr id="3" name="Content Placeholder 2"/>
          <p:cNvSpPr>
            <a:spLocks noGrp="1"/>
          </p:cNvSpPr>
          <p:nvPr>
            <p:ph idx="1"/>
          </p:nvPr>
        </p:nvSpPr>
        <p:spPr>
          <a:xfrm>
            <a:off x="609600" y="2275367"/>
            <a:ext cx="10972800" cy="4125434"/>
          </a:xfrm>
        </p:spPr>
        <p:txBody>
          <a:bodyPr/>
          <a:lstStyle/>
          <a:p>
            <a:r>
              <a:rPr lang="en-US" sz="3200" dirty="0"/>
              <a:t>Report each primary cancer site separately. Any concurrent or subsequent diagnosis of or treatment for cancer in another primary site should be reported as a separate case.</a:t>
            </a:r>
          </a:p>
          <a:p>
            <a:pPr marL="0" indent="0">
              <a:buNone/>
            </a:pPr>
            <a:endParaRPr lang="en-US" dirty="0"/>
          </a:p>
          <a:p>
            <a:pPr marL="0" indent="0">
              <a:buNone/>
            </a:pPr>
            <a:r>
              <a:rPr lang="en-US" sz="2400" i="1" dirty="0"/>
              <a:t>Example: A patient has biopsies of the skin on the right and left cheek. Pathology results show a malignant melanoma, Clark’s Level II of the right cheek, and a melanoma in situ of the left cheek. Each primary melanoma should be reported as a separate case.  </a:t>
            </a:r>
          </a:p>
        </p:txBody>
      </p:sp>
      <p:sp>
        <p:nvSpPr>
          <p:cNvPr id="4" name="Slide Number Placeholder 3"/>
          <p:cNvSpPr>
            <a:spLocks noGrp="1"/>
          </p:cNvSpPr>
          <p:nvPr>
            <p:ph type="sldNum" sz="quarter" idx="12"/>
          </p:nvPr>
        </p:nvSpPr>
        <p:spPr/>
        <p:txBody>
          <a:bodyPr/>
          <a:lstStyle/>
          <a:p>
            <a:fld id="{14A1B8CE-383B-4C79-9B50-68C1054AA4E2}" type="slidenum">
              <a:rPr lang="en-US" smtClean="0"/>
              <a:t>27</a:t>
            </a:fld>
            <a:endParaRPr lang="en-US"/>
          </a:p>
        </p:txBody>
      </p:sp>
    </p:spTree>
    <p:extLst>
      <p:ext uri="{BB962C8B-B14F-4D97-AF65-F5344CB8AC3E}">
        <p14:creationId xmlns:p14="http://schemas.microsoft.com/office/powerpoint/2010/main" val="3077270878"/>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err="1">
                <a:solidFill>
                  <a:srgbClr val="FFC000"/>
                </a:solidFill>
              </a:rPr>
              <a:t>Reportability</a:t>
            </a:r>
            <a:r>
              <a:rPr lang="en-US" sz="5400" b="1" dirty="0">
                <a:solidFill>
                  <a:srgbClr val="FFC000"/>
                </a:solidFill>
              </a:rPr>
              <a:t> Tips to Remember</a:t>
            </a:r>
          </a:p>
        </p:txBody>
      </p:sp>
      <p:sp>
        <p:nvSpPr>
          <p:cNvPr id="3" name="Content Placeholder 2"/>
          <p:cNvSpPr>
            <a:spLocks noGrp="1"/>
          </p:cNvSpPr>
          <p:nvPr>
            <p:ph idx="1"/>
          </p:nvPr>
        </p:nvSpPr>
        <p:spPr>
          <a:xfrm>
            <a:off x="838200" y="1998921"/>
            <a:ext cx="10515600" cy="4478078"/>
          </a:xfrm>
        </p:spPr>
        <p:txBody>
          <a:bodyPr>
            <a:normAutofit fontScale="92500" lnSpcReduction="10000"/>
          </a:bodyPr>
          <a:lstStyle/>
          <a:p>
            <a:pPr marL="0" indent="0">
              <a:buNone/>
            </a:pPr>
            <a:r>
              <a:rPr lang="en-US" sz="3900" dirty="0">
                <a:solidFill>
                  <a:schemeClr val="accent1">
                    <a:lumMod val="75000"/>
                  </a:schemeClr>
                </a:solidFill>
              </a:rPr>
              <a:t>Ambiguous Terms </a:t>
            </a:r>
            <a:r>
              <a:rPr lang="en-US" sz="3900" dirty="0"/>
              <a:t>that Constitute </a:t>
            </a:r>
            <a:r>
              <a:rPr lang="en-US" sz="3900" dirty="0">
                <a:solidFill>
                  <a:schemeClr val="accent1">
                    <a:lumMod val="75000"/>
                  </a:schemeClr>
                </a:solidFill>
              </a:rPr>
              <a:t>a Diagnosis</a:t>
            </a:r>
          </a:p>
          <a:p>
            <a:pPr>
              <a:buNone/>
            </a:pPr>
            <a:r>
              <a:rPr lang="en-US" sz="2200" dirty="0"/>
              <a:t>For a cancer case to be reportable, the ambiguous term must always include a reference to the reportable diagnosis being described, e.g., favors carcinoma or suspicious for malignancy. </a:t>
            </a:r>
          </a:p>
          <a:p>
            <a:pPr lvl="1">
              <a:buNone/>
            </a:pPr>
            <a:endParaRPr lang="en-US" sz="1600" dirty="0"/>
          </a:p>
          <a:p>
            <a:pPr lvl="1">
              <a:buNone/>
            </a:pPr>
            <a:r>
              <a:rPr lang="en-US" dirty="0"/>
              <a:t>Ambiguous Terms That Constitute a Diagnosis</a:t>
            </a:r>
          </a:p>
          <a:p>
            <a:pPr lvl="1"/>
            <a:endParaRPr lang="en-US" dirty="0"/>
          </a:p>
          <a:p>
            <a:pPr marL="658368" lvl="3" indent="-320040">
              <a:spcBef>
                <a:spcPts val="0"/>
              </a:spcBef>
              <a:buClr>
                <a:schemeClr val="accent1"/>
              </a:buClr>
              <a:buSzPct val="80000"/>
              <a:buFont typeface="Wingdings 2"/>
              <a:buChar char=""/>
            </a:pPr>
            <a:r>
              <a:rPr lang="en-US" sz="1700" dirty="0"/>
              <a:t>Apparent (</a:t>
            </a:r>
            <a:r>
              <a:rPr lang="en-US" sz="1700" dirty="0" err="1"/>
              <a:t>ly</a:t>
            </a:r>
            <a:r>
              <a:rPr lang="en-US" sz="1700" dirty="0"/>
              <a:t>)			Most likely</a:t>
            </a:r>
          </a:p>
          <a:p>
            <a:pPr marL="658368" lvl="3" indent="-320040">
              <a:spcBef>
                <a:spcPts val="0"/>
              </a:spcBef>
              <a:buClr>
                <a:schemeClr val="accent1"/>
              </a:buClr>
              <a:buSzPct val="80000"/>
              <a:buFont typeface="Wingdings 2"/>
              <a:buChar char=""/>
            </a:pPr>
            <a:r>
              <a:rPr lang="en-US" sz="1700" dirty="0"/>
              <a:t>Appears			Presumed</a:t>
            </a:r>
          </a:p>
          <a:p>
            <a:pPr marL="658368" lvl="3" indent="-320040">
              <a:spcBef>
                <a:spcPts val="0"/>
              </a:spcBef>
              <a:buClr>
                <a:schemeClr val="accent1"/>
              </a:buClr>
              <a:buSzPct val="80000"/>
              <a:buFont typeface="Wingdings 2"/>
              <a:buChar char=""/>
            </a:pPr>
            <a:r>
              <a:rPr lang="en-US" sz="1700" dirty="0"/>
              <a:t>Comparable with		Probable</a:t>
            </a:r>
          </a:p>
          <a:p>
            <a:pPr marL="658368" lvl="3" indent="-320040">
              <a:spcBef>
                <a:spcPts val="0"/>
              </a:spcBef>
              <a:buClr>
                <a:schemeClr val="accent1"/>
              </a:buClr>
              <a:buSzPct val="80000"/>
              <a:buFont typeface="Wingdings 2"/>
              <a:buChar char=""/>
            </a:pPr>
            <a:r>
              <a:rPr lang="en-US" sz="1700" dirty="0"/>
              <a:t>Compatible with		Suspect (</a:t>
            </a:r>
            <a:r>
              <a:rPr lang="en-US" sz="1700" dirty="0" err="1"/>
              <a:t>ed</a:t>
            </a:r>
            <a:r>
              <a:rPr lang="en-US" sz="1700" dirty="0"/>
              <a:t>)</a:t>
            </a:r>
          </a:p>
          <a:p>
            <a:pPr marL="658368" lvl="3" indent="-320040">
              <a:spcBef>
                <a:spcPts val="0"/>
              </a:spcBef>
              <a:buClr>
                <a:schemeClr val="accent1"/>
              </a:buClr>
              <a:buSzPct val="80000"/>
              <a:buFont typeface="Wingdings 2"/>
              <a:buChar char=""/>
            </a:pPr>
            <a:r>
              <a:rPr lang="en-US" sz="1700" dirty="0"/>
              <a:t>Consistent with		Suspicious (for)</a:t>
            </a:r>
          </a:p>
          <a:p>
            <a:pPr marL="658368" lvl="3" indent="-320040">
              <a:spcBef>
                <a:spcPts val="0"/>
              </a:spcBef>
              <a:buClr>
                <a:schemeClr val="accent1"/>
              </a:buClr>
              <a:buSzPct val="80000"/>
              <a:buFont typeface="Wingdings 2"/>
              <a:buChar char=""/>
            </a:pPr>
            <a:r>
              <a:rPr lang="en-US" sz="1700" dirty="0"/>
              <a:t>Favors			Typical of</a:t>
            </a:r>
          </a:p>
          <a:p>
            <a:pPr marL="658368" lvl="3" indent="-320040">
              <a:spcBef>
                <a:spcPts val="0"/>
              </a:spcBef>
              <a:buClr>
                <a:schemeClr val="accent1"/>
              </a:buClr>
              <a:buSzPct val="80000"/>
              <a:buFont typeface="Wingdings 2"/>
              <a:buChar char=""/>
            </a:pPr>
            <a:r>
              <a:rPr lang="en-US" sz="1900" dirty="0"/>
              <a:t>Neoplasm*			Tumor *</a:t>
            </a:r>
          </a:p>
          <a:p>
            <a:pPr marL="914400" lvl="2" indent="0">
              <a:buNone/>
            </a:pPr>
            <a:endParaRPr lang="en-US" sz="1200" dirty="0"/>
          </a:p>
          <a:p>
            <a:pPr marL="914400" lvl="2" indent="0">
              <a:buNone/>
            </a:pPr>
            <a:r>
              <a:rPr lang="en-US" sz="1900" dirty="0"/>
              <a:t>*additional terms for nonmalignant primary intracranial and central nervous system tumors only </a:t>
            </a:r>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28</a:t>
            </a:fld>
            <a:endParaRPr lang="en-US"/>
          </a:p>
        </p:txBody>
      </p:sp>
    </p:spTree>
    <p:extLst>
      <p:ext uri="{BB962C8B-B14F-4D97-AF65-F5344CB8AC3E}">
        <p14:creationId xmlns:p14="http://schemas.microsoft.com/office/powerpoint/2010/main" val="2721126334"/>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err="1">
                <a:solidFill>
                  <a:srgbClr val="FFC000"/>
                </a:solidFill>
              </a:rPr>
              <a:t>Reportability</a:t>
            </a:r>
            <a:r>
              <a:rPr lang="en-US" sz="5400" b="1" dirty="0">
                <a:solidFill>
                  <a:srgbClr val="FFC000"/>
                </a:solidFill>
              </a:rPr>
              <a:t> Tips to Remember</a:t>
            </a:r>
          </a:p>
        </p:txBody>
      </p:sp>
      <p:sp>
        <p:nvSpPr>
          <p:cNvPr id="3" name="Content Placeholder 2"/>
          <p:cNvSpPr>
            <a:spLocks noGrp="1"/>
          </p:cNvSpPr>
          <p:nvPr>
            <p:ph idx="1"/>
          </p:nvPr>
        </p:nvSpPr>
        <p:spPr>
          <a:xfrm>
            <a:off x="609600" y="2041451"/>
            <a:ext cx="10972800" cy="4359350"/>
          </a:xfrm>
        </p:spPr>
        <p:txBody>
          <a:bodyPr>
            <a:normAutofit fontScale="92500" lnSpcReduction="20000"/>
          </a:bodyPr>
          <a:lstStyle/>
          <a:p>
            <a:pPr marL="0" indent="0">
              <a:buNone/>
            </a:pPr>
            <a:r>
              <a:rPr lang="en-US" sz="3600" dirty="0">
                <a:solidFill>
                  <a:schemeClr val="accent1">
                    <a:lumMod val="75000"/>
                  </a:schemeClr>
                </a:solidFill>
              </a:rPr>
              <a:t>Ambiguous Terms that </a:t>
            </a:r>
            <a:r>
              <a:rPr lang="en-US" sz="3600" dirty="0"/>
              <a:t>DO NOT </a:t>
            </a:r>
            <a:r>
              <a:rPr lang="en-US" sz="3600" dirty="0">
                <a:solidFill>
                  <a:schemeClr val="accent1">
                    <a:lumMod val="75000"/>
                  </a:schemeClr>
                </a:solidFill>
              </a:rPr>
              <a:t>Constitute a Diagnosis</a:t>
            </a:r>
          </a:p>
          <a:p>
            <a:pPr marL="0" indent="0">
              <a:buNone/>
            </a:pPr>
            <a:endParaRPr lang="en-US" sz="1100" dirty="0"/>
          </a:p>
          <a:p>
            <a:pPr marL="438912" lvl="2" indent="-320040">
              <a:lnSpc>
                <a:spcPct val="150000"/>
              </a:lnSpc>
              <a:spcBef>
                <a:spcPts val="0"/>
              </a:spcBef>
              <a:buClr>
                <a:schemeClr val="accent1"/>
              </a:buClr>
              <a:buSzPct val="80000"/>
              <a:buFont typeface="Wingdings 2"/>
              <a:buChar char=""/>
            </a:pPr>
            <a:r>
              <a:rPr lang="en-US" sz="2500" dirty="0"/>
              <a:t>Cannot be ruled out</a:t>
            </a:r>
          </a:p>
          <a:p>
            <a:pPr marL="438912" lvl="2" indent="-320040">
              <a:lnSpc>
                <a:spcPct val="150000"/>
              </a:lnSpc>
              <a:spcBef>
                <a:spcPts val="0"/>
              </a:spcBef>
              <a:buClr>
                <a:schemeClr val="accent1"/>
              </a:buClr>
              <a:buSzPct val="80000"/>
              <a:buFont typeface="Wingdings 2"/>
              <a:buChar char=""/>
            </a:pPr>
            <a:r>
              <a:rPr lang="en-US" sz="2500" dirty="0"/>
              <a:t>Equivocal</a:t>
            </a:r>
          </a:p>
          <a:p>
            <a:pPr marL="438912" lvl="2" indent="-320040">
              <a:lnSpc>
                <a:spcPct val="150000"/>
              </a:lnSpc>
              <a:spcBef>
                <a:spcPts val="0"/>
              </a:spcBef>
              <a:buClr>
                <a:schemeClr val="accent1"/>
              </a:buClr>
              <a:buSzPct val="80000"/>
              <a:buFont typeface="Wingdings 2"/>
              <a:buChar char=""/>
            </a:pPr>
            <a:r>
              <a:rPr lang="en-US" sz="2500" dirty="0"/>
              <a:t>Possible</a:t>
            </a:r>
          </a:p>
          <a:p>
            <a:pPr marL="438912" lvl="2" indent="-320040">
              <a:lnSpc>
                <a:spcPct val="150000"/>
              </a:lnSpc>
              <a:spcBef>
                <a:spcPts val="0"/>
              </a:spcBef>
              <a:buClr>
                <a:schemeClr val="accent1"/>
              </a:buClr>
              <a:buSzPct val="80000"/>
              <a:buFont typeface="Wingdings 2"/>
              <a:buChar char=""/>
            </a:pPr>
            <a:r>
              <a:rPr lang="en-US" sz="2500" dirty="0"/>
              <a:t>Potentially malignant</a:t>
            </a:r>
          </a:p>
          <a:p>
            <a:pPr marL="438912" lvl="2" indent="-320040">
              <a:lnSpc>
                <a:spcPct val="150000"/>
              </a:lnSpc>
              <a:spcBef>
                <a:spcPts val="0"/>
              </a:spcBef>
              <a:buClr>
                <a:schemeClr val="accent1"/>
              </a:buClr>
              <a:buSzPct val="80000"/>
              <a:buFont typeface="Wingdings 2"/>
              <a:buChar char=""/>
            </a:pPr>
            <a:r>
              <a:rPr lang="en-US" sz="2500" dirty="0"/>
              <a:t>Questionable </a:t>
            </a:r>
          </a:p>
          <a:p>
            <a:pPr marL="438912" lvl="2" indent="-320040">
              <a:lnSpc>
                <a:spcPct val="150000"/>
              </a:lnSpc>
              <a:spcBef>
                <a:spcPts val="0"/>
              </a:spcBef>
              <a:buClr>
                <a:schemeClr val="accent1"/>
              </a:buClr>
              <a:buSzPct val="80000"/>
              <a:buFont typeface="Wingdings 2"/>
              <a:buChar char=""/>
            </a:pPr>
            <a:r>
              <a:rPr lang="en-US" sz="2500" dirty="0"/>
              <a:t>Rule Out</a:t>
            </a:r>
          </a:p>
          <a:p>
            <a:pPr marL="438912" lvl="2" indent="-320040">
              <a:lnSpc>
                <a:spcPct val="150000"/>
              </a:lnSpc>
              <a:spcBef>
                <a:spcPts val="0"/>
              </a:spcBef>
              <a:buClr>
                <a:schemeClr val="accent1"/>
              </a:buClr>
              <a:buSzPct val="80000"/>
              <a:buFont typeface="Wingdings 2"/>
              <a:buChar char=""/>
            </a:pPr>
            <a:r>
              <a:rPr lang="en-US" sz="2500" dirty="0"/>
              <a:t>Suggests</a:t>
            </a:r>
          </a:p>
          <a:p>
            <a:pPr marL="438912" lvl="2" indent="-320040">
              <a:lnSpc>
                <a:spcPct val="150000"/>
              </a:lnSpc>
              <a:spcBef>
                <a:spcPts val="0"/>
              </a:spcBef>
              <a:buClr>
                <a:schemeClr val="accent1"/>
              </a:buClr>
              <a:buSzPct val="80000"/>
              <a:buFont typeface="Wingdings 2"/>
              <a:buChar char=""/>
            </a:pPr>
            <a:r>
              <a:rPr lang="en-US" sz="2500" dirty="0"/>
              <a:t>Worrisome</a:t>
            </a:r>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29</a:t>
            </a:fld>
            <a:endParaRPr lang="en-US"/>
          </a:p>
        </p:txBody>
      </p:sp>
    </p:spTree>
    <p:extLst>
      <p:ext uri="{BB962C8B-B14F-4D97-AF65-F5344CB8AC3E}">
        <p14:creationId xmlns:p14="http://schemas.microsoft.com/office/powerpoint/2010/main" val="171114201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182" y="351271"/>
            <a:ext cx="10515600" cy="1325563"/>
          </a:xfrm>
        </p:spPr>
        <p:txBody>
          <a:bodyPr>
            <a:normAutofit/>
          </a:bodyPr>
          <a:lstStyle/>
          <a:p>
            <a:r>
              <a:rPr lang="en-US" sz="5500" b="1" dirty="0">
                <a:solidFill>
                  <a:srgbClr val="FFC000"/>
                </a:solidFill>
              </a:rPr>
              <a:t>Non-hospital Data Reporters</a:t>
            </a:r>
          </a:p>
        </p:txBody>
      </p:sp>
      <p:sp>
        <p:nvSpPr>
          <p:cNvPr id="3" name="Content Placeholder 2"/>
          <p:cNvSpPr>
            <a:spLocks noGrp="1"/>
          </p:cNvSpPr>
          <p:nvPr>
            <p:ph idx="1"/>
          </p:nvPr>
        </p:nvSpPr>
        <p:spPr>
          <a:xfrm>
            <a:off x="609600" y="2105247"/>
            <a:ext cx="10972800" cy="4295554"/>
          </a:xfrm>
        </p:spPr>
        <p:txBody>
          <a:bodyPr>
            <a:normAutofit fontScale="92500"/>
          </a:bodyPr>
          <a:lstStyle/>
          <a:p>
            <a:pPr>
              <a:lnSpc>
                <a:spcPct val="150000"/>
              </a:lnSpc>
            </a:pPr>
            <a:r>
              <a:rPr lang="en-US" sz="4000" dirty="0"/>
              <a:t>Physicians</a:t>
            </a:r>
          </a:p>
          <a:p>
            <a:pPr>
              <a:lnSpc>
                <a:spcPct val="150000"/>
              </a:lnSpc>
            </a:pPr>
            <a:r>
              <a:rPr lang="en-US" sz="4000" dirty="0"/>
              <a:t>Ambulatory Surgery Centers</a:t>
            </a:r>
          </a:p>
          <a:p>
            <a:pPr>
              <a:lnSpc>
                <a:spcPct val="150000"/>
              </a:lnSpc>
            </a:pPr>
            <a:r>
              <a:rPr lang="en-US" sz="4000" dirty="0"/>
              <a:t>Radiation Treatment Facilities</a:t>
            </a:r>
          </a:p>
          <a:p>
            <a:pPr>
              <a:lnSpc>
                <a:spcPct val="150000"/>
              </a:lnSpc>
            </a:pPr>
            <a:r>
              <a:rPr lang="en-US" sz="4000" dirty="0"/>
              <a:t>Pathology Labs</a:t>
            </a:r>
          </a:p>
          <a:p>
            <a:pPr>
              <a:lnSpc>
                <a:spcPct val="150000"/>
              </a:lnSpc>
            </a:pPr>
            <a:r>
              <a:rPr lang="en-US" sz="4000" dirty="0"/>
              <a:t>Long-term Care Facilities</a:t>
            </a:r>
          </a:p>
        </p:txBody>
      </p:sp>
      <p:sp>
        <p:nvSpPr>
          <p:cNvPr id="4" name="Slide Number Placeholder 3"/>
          <p:cNvSpPr>
            <a:spLocks noGrp="1"/>
          </p:cNvSpPr>
          <p:nvPr>
            <p:ph type="sldNum" sz="quarter" idx="12"/>
          </p:nvPr>
        </p:nvSpPr>
        <p:spPr/>
        <p:txBody>
          <a:bodyPr/>
          <a:lstStyle/>
          <a:p>
            <a:fld id="{14A1B8CE-383B-4C79-9B50-68C1054AA4E2}" type="slidenum">
              <a:rPr lang="en-US" smtClean="0"/>
              <a:t>3</a:t>
            </a:fld>
            <a:endParaRPr lang="en-US"/>
          </a:p>
        </p:txBody>
      </p:sp>
    </p:spTree>
    <p:extLst>
      <p:ext uri="{BB962C8B-B14F-4D97-AF65-F5344CB8AC3E}">
        <p14:creationId xmlns:p14="http://schemas.microsoft.com/office/powerpoint/2010/main" val="115513518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Exclusions to Reporting</a:t>
            </a:r>
          </a:p>
        </p:txBody>
      </p:sp>
      <p:sp>
        <p:nvSpPr>
          <p:cNvPr id="3" name="Content Placeholder 2"/>
          <p:cNvSpPr>
            <a:spLocks noGrp="1"/>
          </p:cNvSpPr>
          <p:nvPr>
            <p:ph idx="1"/>
          </p:nvPr>
        </p:nvSpPr>
        <p:spPr>
          <a:xfrm>
            <a:off x="609600" y="2147777"/>
            <a:ext cx="10972800" cy="4253024"/>
          </a:xfrm>
        </p:spPr>
        <p:txBody>
          <a:bodyPr>
            <a:normAutofit/>
          </a:bodyPr>
          <a:lstStyle/>
          <a:p>
            <a:pPr marL="0" indent="0">
              <a:buNone/>
            </a:pPr>
            <a:r>
              <a:rPr lang="en-US" sz="2600" dirty="0"/>
              <a:t>DO NOT REPORT:</a:t>
            </a:r>
          </a:p>
          <a:p>
            <a:pPr>
              <a:lnSpc>
                <a:spcPct val="150000"/>
              </a:lnSpc>
            </a:pPr>
            <a:r>
              <a:rPr lang="en-US" sz="2600" dirty="0"/>
              <a:t>Basal cell and squamous cell carcinoma of skin</a:t>
            </a:r>
          </a:p>
          <a:p>
            <a:pPr>
              <a:lnSpc>
                <a:spcPct val="150000"/>
              </a:lnSpc>
            </a:pPr>
            <a:r>
              <a:rPr lang="en-US" sz="2600" dirty="0"/>
              <a:t>In situ carcinoma of the cervix uteri</a:t>
            </a:r>
          </a:p>
          <a:p>
            <a:pPr>
              <a:lnSpc>
                <a:spcPct val="150000"/>
              </a:lnSpc>
            </a:pPr>
            <a:r>
              <a:rPr lang="en-US" sz="2600" dirty="0"/>
              <a:t>Cervical intraepithelial neoplasia (CIN III)</a:t>
            </a:r>
          </a:p>
          <a:p>
            <a:pPr>
              <a:lnSpc>
                <a:spcPct val="150000"/>
              </a:lnSpc>
            </a:pPr>
            <a:r>
              <a:rPr lang="en-US" sz="2600" dirty="0"/>
              <a:t>Prostatic intraepithelial neoplasia (PIN III)</a:t>
            </a:r>
          </a:p>
          <a:p>
            <a:endParaRPr lang="en-US" sz="2600" dirty="0"/>
          </a:p>
          <a:p>
            <a:r>
              <a:rPr lang="en-US" sz="2600" dirty="0"/>
              <a:t>DO NOT REPORT </a:t>
            </a:r>
            <a:r>
              <a:rPr lang="en-US" sz="2600" dirty="0">
                <a:solidFill>
                  <a:schemeClr val="accent1">
                    <a:lumMod val="75000"/>
                  </a:schemeClr>
                </a:solidFill>
              </a:rPr>
              <a:t>when a patient has </a:t>
            </a:r>
            <a:r>
              <a:rPr lang="en-US" sz="2600" b="1" i="1" dirty="0"/>
              <a:t>only a history of cancer </a:t>
            </a:r>
            <a:r>
              <a:rPr lang="en-US" sz="2600" dirty="0">
                <a:solidFill>
                  <a:schemeClr val="accent1">
                    <a:lumMod val="75000"/>
                  </a:schemeClr>
                </a:solidFill>
              </a:rPr>
              <a:t>with no currently active disease</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30</a:t>
            </a:fld>
            <a:endParaRPr lang="en-US"/>
          </a:p>
        </p:txBody>
      </p:sp>
    </p:spTree>
    <p:extLst>
      <p:ext uri="{BB962C8B-B14F-4D97-AF65-F5344CB8AC3E}">
        <p14:creationId xmlns:p14="http://schemas.microsoft.com/office/powerpoint/2010/main" val="955830946"/>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VI. When to Report Cases to MCR</a:t>
            </a:r>
          </a:p>
        </p:txBody>
      </p:sp>
      <p:sp>
        <p:nvSpPr>
          <p:cNvPr id="3" name="Content Placeholder 2"/>
          <p:cNvSpPr>
            <a:spLocks noGrp="1"/>
          </p:cNvSpPr>
          <p:nvPr>
            <p:ph idx="1"/>
          </p:nvPr>
        </p:nvSpPr>
        <p:spPr>
          <a:xfrm>
            <a:off x="838200" y="2085975"/>
            <a:ext cx="10515600" cy="4090987"/>
          </a:xfrm>
        </p:spPr>
        <p:txBody>
          <a:bodyPr>
            <a:normAutofit fontScale="62500" lnSpcReduction="20000"/>
          </a:bodyPr>
          <a:lstStyle/>
          <a:p>
            <a:pPr>
              <a:lnSpc>
                <a:spcPct val="170000"/>
              </a:lnSpc>
            </a:pPr>
            <a:r>
              <a:rPr lang="en-US" dirty="0"/>
              <a:t>Reporting frequency will depend on reporting category and number of cases</a:t>
            </a:r>
          </a:p>
          <a:p>
            <a:pPr>
              <a:lnSpc>
                <a:spcPct val="170000"/>
              </a:lnSpc>
            </a:pPr>
            <a:r>
              <a:rPr lang="en-US" dirty="0"/>
              <a:t>Larger pathology laboratories may be requested to submit data on a monthly basis</a:t>
            </a:r>
          </a:p>
          <a:p>
            <a:pPr>
              <a:lnSpc>
                <a:spcPct val="170000"/>
              </a:lnSpc>
            </a:pPr>
            <a:r>
              <a:rPr lang="en-US" dirty="0"/>
              <a:t>Small laboratories on a quarterly basis</a:t>
            </a:r>
          </a:p>
          <a:p>
            <a:pPr>
              <a:lnSpc>
                <a:spcPct val="170000"/>
              </a:lnSpc>
            </a:pPr>
            <a:r>
              <a:rPr lang="en-US" dirty="0"/>
              <a:t>Other non-hospital facilities will be required to report at least quarterly</a:t>
            </a:r>
          </a:p>
          <a:p>
            <a:pPr>
              <a:lnSpc>
                <a:spcPct val="170000"/>
              </a:lnSpc>
            </a:pPr>
            <a:r>
              <a:rPr lang="en-US" dirty="0"/>
              <a:t>Physicians are only required to report those cases not reported by another entity, and these cases can be reported quarterly</a:t>
            </a:r>
          </a:p>
          <a:p>
            <a:endParaRPr lang="en-US" dirty="0"/>
          </a:p>
          <a:p>
            <a:pPr marL="0" indent="0">
              <a:buNone/>
            </a:pPr>
            <a:r>
              <a:rPr lang="en-US" i="1" dirty="0"/>
              <a:t>Example: A biopsy is performed at your surgery center on April 15, 2017; diagnosis – adenocarcinoma of the prostate. This case would need to be reported to the MCR by August 31, 2017. </a:t>
            </a:r>
          </a:p>
        </p:txBody>
      </p:sp>
      <p:sp>
        <p:nvSpPr>
          <p:cNvPr id="4" name="Slide Number Placeholder 3"/>
          <p:cNvSpPr>
            <a:spLocks noGrp="1"/>
          </p:cNvSpPr>
          <p:nvPr>
            <p:ph type="sldNum" sz="quarter" idx="12"/>
          </p:nvPr>
        </p:nvSpPr>
        <p:spPr/>
        <p:txBody>
          <a:bodyPr/>
          <a:lstStyle/>
          <a:p>
            <a:fld id="{14A1B8CE-383B-4C79-9B50-68C1054AA4E2}" type="slidenum">
              <a:rPr lang="en-US" smtClean="0"/>
              <a:t>31</a:t>
            </a:fld>
            <a:endParaRPr lang="en-US"/>
          </a:p>
        </p:txBody>
      </p:sp>
    </p:spTree>
    <p:extLst>
      <p:ext uri="{BB962C8B-B14F-4D97-AF65-F5344CB8AC3E}">
        <p14:creationId xmlns:p14="http://schemas.microsoft.com/office/powerpoint/2010/main" val="2025171759"/>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38126"/>
            <a:ext cx="10515600" cy="1273176"/>
          </a:xfrm>
        </p:spPr>
        <p:txBody>
          <a:bodyPr>
            <a:normAutofit/>
          </a:bodyPr>
          <a:lstStyle/>
          <a:p>
            <a:r>
              <a:rPr lang="en-US" sz="5400" b="1" dirty="0">
                <a:solidFill>
                  <a:srgbClr val="FFC000"/>
                </a:solidFill>
              </a:rPr>
              <a:t>Reporting Schedule</a:t>
            </a:r>
          </a:p>
        </p:txBody>
      </p:sp>
      <p:sp>
        <p:nvSpPr>
          <p:cNvPr id="3" name="Content Placeholder 2"/>
          <p:cNvSpPr>
            <a:spLocks noGrp="1"/>
          </p:cNvSpPr>
          <p:nvPr>
            <p:ph idx="1"/>
          </p:nvPr>
        </p:nvSpPr>
        <p:spPr>
          <a:xfrm>
            <a:off x="419100" y="1666875"/>
            <a:ext cx="11401425" cy="4510088"/>
          </a:xfrm>
        </p:spPr>
        <p:txBody>
          <a:bodyPr>
            <a:normAutofit/>
          </a:bodyPr>
          <a:lstStyle/>
          <a:p>
            <a:pPr marL="0" indent="0" algn="ctr">
              <a:buNone/>
            </a:pPr>
            <a:r>
              <a:rPr lang="en-US" dirty="0"/>
              <a:t>The schedule for reporting cases to the MCR is based on your caseload/year </a:t>
            </a:r>
          </a:p>
        </p:txBody>
      </p:sp>
      <p:sp>
        <p:nvSpPr>
          <p:cNvPr id="4" name="Slide Number Placeholder 3"/>
          <p:cNvSpPr>
            <a:spLocks noGrp="1"/>
          </p:cNvSpPr>
          <p:nvPr>
            <p:ph type="sldNum" sz="quarter" idx="12"/>
          </p:nvPr>
        </p:nvSpPr>
        <p:spPr/>
        <p:txBody>
          <a:bodyPr/>
          <a:lstStyle/>
          <a:p>
            <a:fld id="{14A1B8CE-383B-4C79-9B50-68C1054AA4E2}" type="slidenum">
              <a:rPr lang="en-US" smtClean="0"/>
              <a:t>32</a:t>
            </a:fld>
            <a:endParaRPr lang="en-US"/>
          </a:p>
        </p:txBody>
      </p:sp>
      <p:graphicFrame>
        <p:nvGraphicFramePr>
          <p:cNvPr id="5" name="Content Placeholder 3"/>
          <p:cNvGraphicFramePr>
            <a:graphicFrameLocks/>
          </p:cNvGraphicFramePr>
          <p:nvPr>
            <p:extLst>
              <p:ext uri="{D42A27DB-BD31-4B8C-83A1-F6EECF244321}">
                <p14:modId xmlns:p14="http://schemas.microsoft.com/office/powerpoint/2010/main" val="2069398187"/>
              </p:ext>
            </p:extLst>
          </p:nvPr>
        </p:nvGraphicFramePr>
        <p:xfrm>
          <a:off x="2649248" y="3040696"/>
          <a:ext cx="6941128" cy="3291840"/>
        </p:xfrm>
        <a:graphic>
          <a:graphicData uri="http://schemas.openxmlformats.org/drawingml/2006/table">
            <a:tbl>
              <a:tblPr firstRow="1" bandRow="1">
                <a:tableStyleId>{5C22544A-7EE6-4342-B048-85BDC9FD1C3A}</a:tableStyleId>
              </a:tblPr>
              <a:tblGrid>
                <a:gridCol w="3394368">
                  <a:extLst>
                    <a:ext uri="{9D8B030D-6E8A-4147-A177-3AD203B41FA5}">
                      <a16:colId xmlns:a16="http://schemas.microsoft.com/office/drawing/2014/main" val="20000"/>
                    </a:ext>
                  </a:extLst>
                </a:gridCol>
                <a:gridCol w="3546760">
                  <a:extLst>
                    <a:ext uri="{9D8B030D-6E8A-4147-A177-3AD203B41FA5}">
                      <a16:colId xmlns:a16="http://schemas.microsoft.com/office/drawing/2014/main" val="20001"/>
                    </a:ext>
                  </a:extLst>
                </a:gridCol>
              </a:tblGrid>
              <a:tr h="741218">
                <a:tc>
                  <a:txBody>
                    <a:bodyPr/>
                    <a:lstStyle/>
                    <a:p>
                      <a:pPr algn="ctr"/>
                      <a:r>
                        <a:rPr lang="en-US" sz="2400" dirty="0">
                          <a:solidFill>
                            <a:schemeClr val="tx1"/>
                          </a:solidFill>
                        </a:rPr>
                        <a:t># of Reportable Cases/Year</a:t>
                      </a:r>
                    </a:p>
                  </a:txBody>
                  <a:tcPr>
                    <a:solidFill>
                      <a:schemeClr val="accent1"/>
                    </a:solidFill>
                  </a:tcPr>
                </a:tc>
                <a:tc>
                  <a:txBody>
                    <a:bodyPr/>
                    <a:lstStyle/>
                    <a:p>
                      <a:pPr algn="ctr"/>
                      <a:r>
                        <a:rPr lang="en-US" sz="2400" dirty="0">
                          <a:solidFill>
                            <a:schemeClr val="tx1"/>
                          </a:solidFill>
                        </a:rPr>
                        <a:t>Reporting Interval</a:t>
                      </a:r>
                    </a:p>
                  </a:txBody>
                  <a:tcPr>
                    <a:solidFill>
                      <a:schemeClr val="accent1"/>
                    </a:solidFill>
                  </a:tcPr>
                </a:tc>
                <a:extLst>
                  <a:ext uri="{0D108BD9-81ED-4DB2-BD59-A6C34878D82A}">
                    <a16:rowId xmlns:a16="http://schemas.microsoft.com/office/drawing/2014/main" val="10000"/>
                  </a:ext>
                </a:extLst>
              </a:tr>
              <a:tr h="741218">
                <a:tc>
                  <a:txBody>
                    <a:bodyPr/>
                    <a:lstStyle/>
                    <a:p>
                      <a:pPr algn="ctr"/>
                      <a:endParaRPr lang="en-US" sz="2400" dirty="0">
                        <a:solidFill>
                          <a:schemeClr val="tx1"/>
                        </a:solidFill>
                      </a:endParaRPr>
                    </a:p>
                    <a:p>
                      <a:pPr algn="ctr"/>
                      <a:r>
                        <a:rPr lang="en-US" sz="2400" dirty="0">
                          <a:solidFill>
                            <a:schemeClr val="tx1"/>
                          </a:solidFill>
                        </a:rPr>
                        <a:t>&gt;75</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Monthly</a:t>
                      </a:r>
                    </a:p>
                  </a:txBody>
                  <a:tcPr>
                    <a:solidFill>
                      <a:schemeClr val="accent1"/>
                    </a:solidFill>
                  </a:tcPr>
                </a:tc>
                <a:extLst>
                  <a:ext uri="{0D108BD9-81ED-4DB2-BD59-A6C34878D82A}">
                    <a16:rowId xmlns:a16="http://schemas.microsoft.com/office/drawing/2014/main" val="10001"/>
                  </a:ext>
                </a:extLst>
              </a:tr>
              <a:tr h="741218">
                <a:tc>
                  <a:txBody>
                    <a:bodyPr/>
                    <a:lstStyle/>
                    <a:p>
                      <a:pPr algn="ctr"/>
                      <a:endParaRPr lang="en-US" sz="2400" dirty="0">
                        <a:solidFill>
                          <a:schemeClr val="tx1"/>
                        </a:solidFill>
                      </a:endParaRPr>
                    </a:p>
                    <a:p>
                      <a:pPr algn="ctr"/>
                      <a:r>
                        <a:rPr lang="en-US" sz="2400" dirty="0">
                          <a:solidFill>
                            <a:schemeClr val="tx1"/>
                          </a:solidFill>
                        </a:rPr>
                        <a:t>25-74</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Every other month</a:t>
                      </a:r>
                    </a:p>
                  </a:txBody>
                  <a:tcPr>
                    <a:solidFill>
                      <a:schemeClr val="accent1"/>
                    </a:solidFill>
                  </a:tcPr>
                </a:tc>
                <a:extLst>
                  <a:ext uri="{0D108BD9-81ED-4DB2-BD59-A6C34878D82A}">
                    <a16:rowId xmlns:a16="http://schemas.microsoft.com/office/drawing/2014/main" val="10002"/>
                  </a:ext>
                </a:extLst>
              </a:tr>
              <a:tr h="741218">
                <a:tc>
                  <a:txBody>
                    <a:bodyPr/>
                    <a:lstStyle/>
                    <a:p>
                      <a:pPr algn="ctr"/>
                      <a:endParaRPr lang="en-US" sz="2400" dirty="0">
                        <a:solidFill>
                          <a:schemeClr val="tx1"/>
                        </a:solidFill>
                      </a:endParaRPr>
                    </a:p>
                    <a:p>
                      <a:pPr algn="ctr"/>
                      <a:r>
                        <a:rPr lang="en-US" sz="2400" dirty="0">
                          <a:solidFill>
                            <a:schemeClr val="tx1"/>
                          </a:solidFill>
                        </a:rPr>
                        <a:t>&lt;25 </a:t>
                      </a:r>
                    </a:p>
                  </a:txBody>
                  <a:tcPr>
                    <a:solidFill>
                      <a:schemeClr val="accent1"/>
                    </a:solidFill>
                  </a:tcPr>
                </a:tc>
                <a:tc>
                  <a:txBody>
                    <a:bodyPr/>
                    <a:lstStyle/>
                    <a:p>
                      <a:pPr algn="ctr"/>
                      <a:endParaRPr lang="en-US" sz="2400" dirty="0">
                        <a:solidFill>
                          <a:schemeClr val="tx1"/>
                        </a:solidFill>
                      </a:endParaRPr>
                    </a:p>
                    <a:p>
                      <a:pPr algn="ctr"/>
                      <a:r>
                        <a:rPr lang="en-US" sz="2400" dirty="0">
                          <a:solidFill>
                            <a:schemeClr val="tx1"/>
                          </a:solidFill>
                        </a:rPr>
                        <a:t>Quarterly</a:t>
                      </a:r>
                    </a:p>
                  </a:txBody>
                  <a:tcP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72205714"/>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Data Submissions </a:t>
            </a:r>
          </a:p>
        </p:txBody>
      </p:sp>
      <p:sp>
        <p:nvSpPr>
          <p:cNvPr id="3" name="Content Placeholder 2"/>
          <p:cNvSpPr>
            <a:spLocks noGrp="1"/>
          </p:cNvSpPr>
          <p:nvPr>
            <p:ph idx="1"/>
          </p:nvPr>
        </p:nvSpPr>
        <p:spPr/>
        <p:txBody>
          <a:bodyPr/>
          <a:lstStyle/>
          <a:p>
            <a:pPr marL="0" indent="0">
              <a:buNone/>
            </a:pPr>
            <a:r>
              <a:rPr lang="en-US" sz="3400" dirty="0"/>
              <a:t>To avoid additional follow-up calls from MCR staff, submissions must be:</a:t>
            </a:r>
          </a:p>
          <a:p>
            <a:pPr marL="0" indent="0">
              <a:buNone/>
            </a:pPr>
            <a:endParaRPr lang="en-US" sz="1200" dirty="0"/>
          </a:p>
          <a:p>
            <a:pPr>
              <a:lnSpc>
                <a:spcPct val="150000"/>
              </a:lnSpc>
            </a:pPr>
            <a:r>
              <a:rPr lang="en-US" sz="2800" dirty="0"/>
              <a:t>Timely</a:t>
            </a:r>
          </a:p>
          <a:p>
            <a:pPr>
              <a:lnSpc>
                <a:spcPct val="150000"/>
              </a:lnSpc>
            </a:pPr>
            <a:r>
              <a:rPr lang="en-US" sz="2800" dirty="0"/>
              <a:t>Accurate</a:t>
            </a:r>
          </a:p>
          <a:p>
            <a:pPr>
              <a:lnSpc>
                <a:spcPct val="150000"/>
              </a:lnSpc>
            </a:pPr>
            <a:r>
              <a:rPr lang="en-US" sz="2800" dirty="0"/>
              <a:t>Complete</a:t>
            </a:r>
          </a:p>
          <a:p>
            <a:pPr>
              <a:lnSpc>
                <a:spcPct val="150000"/>
              </a:lnSpc>
            </a:pPr>
            <a:r>
              <a:rPr lang="en-US" sz="2800" dirty="0"/>
              <a:t>Legible (if using paper form)</a:t>
            </a:r>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33</a:t>
            </a:fld>
            <a:endParaRPr lang="en-US"/>
          </a:p>
        </p:txBody>
      </p:sp>
    </p:spTree>
    <p:extLst>
      <p:ext uri="{BB962C8B-B14F-4D97-AF65-F5344CB8AC3E}">
        <p14:creationId xmlns:p14="http://schemas.microsoft.com/office/powerpoint/2010/main" val="1924421904"/>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Cancer Reporting Methods</a:t>
            </a:r>
          </a:p>
        </p:txBody>
      </p:sp>
      <p:sp>
        <p:nvSpPr>
          <p:cNvPr id="3" name="Content Placeholder 2"/>
          <p:cNvSpPr>
            <a:spLocks noGrp="1"/>
          </p:cNvSpPr>
          <p:nvPr>
            <p:ph idx="1"/>
          </p:nvPr>
        </p:nvSpPr>
        <p:spPr>
          <a:xfrm>
            <a:off x="838200" y="2238375"/>
            <a:ext cx="10515600" cy="3938588"/>
          </a:xfrm>
        </p:spPr>
        <p:txBody>
          <a:bodyPr>
            <a:normAutofit/>
          </a:bodyPr>
          <a:lstStyle/>
          <a:p>
            <a:r>
              <a:rPr lang="en-US" dirty="0"/>
              <a:t>Paper form submitted via fax (Cancer Reporting Form, CRF) </a:t>
            </a:r>
            <a:r>
              <a:rPr lang="en-US" dirty="0">
                <a:hlinkClick r:id="rId3"/>
              </a:rPr>
              <a:t>http://mcr.umh.edu/downloads/Fillable_CRF_form.pdf</a:t>
            </a:r>
            <a:endParaRPr lang="en-US" dirty="0"/>
          </a:p>
          <a:p>
            <a:endParaRPr lang="en-US" dirty="0"/>
          </a:p>
          <a:p>
            <a:r>
              <a:rPr lang="en-US" dirty="0"/>
              <a:t>Web Plus secure online reporting </a:t>
            </a:r>
            <a:r>
              <a:rPr lang="en-US" dirty="0">
                <a:hlinkClick r:id="rId4"/>
              </a:rPr>
              <a:t>https://webplus.umh.edu/webplus/logonen.aspx</a:t>
            </a: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34</a:t>
            </a:fld>
            <a:endParaRPr lang="en-US"/>
          </a:p>
        </p:txBody>
      </p:sp>
    </p:spTree>
    <p:extLst>
      <p:ext uri="{BB962C8B-B14F-4D97-AF65-F5344CB8AC3E}">
        <p14:creationId xmlns:p14="http://schemas.microsoft.com/office/powerpoint/2010/main" val="1701197697"/>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75950"/>
            <a:ext cx="10515600" cy="1325563"/>
          </a:xfrm>
        </p:spPr>
        <p:txBody>
          <a:bodyPr>
            <a:normAutofit/>
          </a:bodyPr>
          <a:lstStyle/>
          <a:p>
            <a:r>
              <a:rPr lang="en-US" sz="5400" b="1" dirty="0">
                <a:solidFill>
                  <a:srgbClr val="FFC000"/>
                </a:solidFill>
              </a:rPr>
              <a:t>General Instructions</a:t>
            </a:r>
          </a:p>
        </p:txBody>
      </p:sp>
      <p:sp>
        <p:nvSpPr>
          <p:cNvPr id="5" name="Slide Number Placeholder 4"/>
          <p:cNvSpPr>
            <a:spLocks noGrp="1"/>
          </p:cNvSpPr>
          <p:nvPr>
            <p:ph type="sldNum" sz="quarter" idx="12"/>
          </p:nvPr>
        </p:nvSpPr>
        <p:spPr/>
        <p:txBody>
          <a:bodyPr/>
          <a:lstStyle/>
          <a:p>
            <a:fld id="{14A1B8CE-383B-4C79-9B50-68C1054AA4E2}" type="slidenum">
              <a:rPr lang="en-US" smtClean="0"/>
              <a:t>35</a:t>
            </a:fld>
            <a:endParaRPr lang="en-US"/>
          </a:p>
        </p:txBody>
      </p:sp>
      <p:graphicFrame>
        <p:nvGraphicFramePr>
          <p:cNvPr id="4" name="Content Placeholder 3"/>
          <p:cNvGraphicFramePr>
            <a:graphicFrameLocks/>
          </p:cNvGraphicFramePr>
          <p:nvPr>
            <p:extLst>
              <p:ext uri="{D42A27DB-BD31-4B8C-83A1-F6EECF244321}">
                <p14:modId xmlns:p14="http://schemas.microsoft.com/office/powerpoint/2010/main" val="1738541868"/>
              </p:ext>
            </p:extLst>
          </p:nvPr>
        </p:nvGraphicFramePr>
        <p:xfrm>
          <a:off x="1294292" y="1972286"/>
          <a:ext cx="9791700" cy="4328752"/>
        </p:xfrm>
        <a:graphic>
          <a:graphicData uri="http://schemas.openxmlformats.org/drawingml/2006/table">
            <a:tbl>
              <a:tblPr firstRow="1" bandRow="1">
                <a:tableStyleId>{5C22544A-7EE6-4342-B048-85BDC9FD1C3A}</a:tableStyleId>
              </a:tblPr>
              <a:tblGrid>
                <a:gridCol w="4788362">
                  <a:extLst>
                    <a:ext uri="{9D8B030D-6E8A-4147-A177-3AD203B41FA5}">
                      <a16:colId xmlns:a16="http://schemas.microsoft.com/office/drawing/2014/main" val="20000"/>
                    </a:ext>
                  </a:extLst>
                </a:gridCol>
                <a:gridCol w="5003338">
                  <a:extLst>
                    <a:ext uri="{9D8B030D-6E8A-4147-A177-3AD203B41FA5}">
                      <a16:colId xmlns:a16="http://schemas.microsoft.com/office/drawing/2014/main" val="20001"/>
                    </a:ext>
                  </a:extLst>
                </a:gridCol>
              </a:tblGrid>
              <a:tr h="445510">
                <a:tc>
                  <a:txBody>
                    <a:bodyPr/>
                    <a:lstStyle/>
                    <a:p>
                      <a:pPr algn="ctr"/>
                      <a:r>
                        <a:rPr lang="en-US" sz="2000" dirty="0">
                          <a:solidFill>
                            <a:schemeClr val="tx1"/>
                          </a:solidFill>
                        </a:rPr>
                        <a:t>CRF</a:t>
                      </a:r>
                    </a:p>
                  </a:txBody>
                  <a:tcPr>
                    <a:solidFill>
                      <a:schemeClr val="accent1"/>
                    </a:solidFill>
                  </a:tcPr>
                </a:tc>
                <a:tc>
                  <a:txBody>
                    <a:bodyPr/>
                    <a:lstStyle/>
                    <a:p>
                      <a:pPr algn="ctr"/>
                      <a:r>
                        <a:rPr lang="en-US" sz="2000" dirty="0">
                          <a:solidFill>
                            <a:schemeClr val="tx1"/>
                          </a:solidFill>
                        </a:rPr>
                        <a:t>Web Plus</a:t>
                      </a:r>
                    </a:p>
                  </a:txBody>
                  <a:tcPr>
                    <a:solidFill>
                      <a:schemeClr val="accent1"/>
                    </a:solidFill>
                  </a:tcPr>
                </a:tc>
                <a:extLst>
                  <a:ext uri="{0D108BD9-81ED-4DB2-BD59-A6C34878D82A}">
                    <a16:rowId xmlns:a16="http://schemas.microsoft.com/office/drawing/2014/main" val="10000"/>
                  </a:ext>
                </a:extLst>
              </a:tr>
              <a:tr h="1059440">
                <a:tc>
                  <a:txBody>
                    <a:bodyPr/>
                    <a:lstStyle/>
                    <a:p>
                      <a:pPr marL="285750" indent="-285750" algn="l">
                        <a:buFont typeface="Arial" panose="020B0604020202020204" pitchFamily="34" charset="0"/>
                        <a:buChar char="•"/>
                      </a:pPr>
                      <a:r>
                        <a:rPr lang="en-US" sz="2000" dirty="0">
                          <a:solidFill>
                            <a:schemeClr val="tx1"/>
                          </a:solidFill>
                        </a:rPr>
                        <a:t>Please type or print clearly.</a:t>
                      </a:r>
                      <a:r>
                        <a:rPr lang="en-US" sz="2000" baseline="0" dirty="0">
                          <a:solidFill>
                            <a:schemeClr val="tx1"/>
                          </a:solidFill>
                        </a:rPr>
                        <a:t> Do not assume a hospital or other clinician will report</a:t>
                      </a:r>
                      <a:endParaRPr lang="en-US" sz="2000" dirty="0">
                        <a:solidFill>
                          <a:schemeClr val="tx1"/>
                        </a:solidFill>
                      </a:endParaRPr>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baseline="0" dirty="0">
                          <a:solidFill>
                            <a:schemeClr val="tx1"/>
                          </a:solidFill>
                        </a:rPr>
                        <a:t>Do not assume a hospital or other clinician will report</a:t>
                      </a:r>
                      <a:endParaRPr lang="en-US" sz="2000" dirty="0">
                        <a:solidFill>
                          <a:schemeClr val="tx1"/>
                        </a:solidFill>
                      </a:endParaRPr>
                    </a:p>
                  </a:txBody>
                  <a:tcPr>
                    <a:solidFill>
                      <a:schemeClr val="accent1"/>
                    </a:solidFill>
                  </a:tcPr>
                </a:tc>
                <a:extLst>
                  <a:ext uri="{0D108BD9-81ED-4DB2-BD59-A6C34878D82A}">
                    <a16:rowId xmlns:a16="http://schemas.microsoft.com/office/drawing/2014/main" val="10001"/>
                  </a:ext>
                </a:extLst>
              </a:tr>
              <a:tr h="804502">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chemeClr val="tx1"/>
                          </a:solidFill>
                        </a:rPr>
                        <a:t>Complete Cancer Reporting Form for EACH CANCER DIAGNOSED</a:t>
                      </a:r>
                    </a:p>
                  </a:txBody>
                  <a:tcPr>
                    <a:solidFill>
                      <a:schemeClr val="accent1"/>
                    </a:solidFill>
                  </a:tcPr>
                </a:tc>
                <a:tc>
                  <a:txBody>
                    <a:bodyPr/>
                    <a:lstStyle/>
                    <a:p>
                      <a:pPr marL="285750" indent="-285750" algn="l">
                        <a:buFont typeface="Arial" panose="020B0604020202020204" pitchFamily="34" charset="0"/>
                        <a:buChar char="•"/>
                      </a:pPr>
                      <a:r>
                        <a:rPr lang="en-US" sz="2000" dirty="0">
                          <a:solidFill>
                            <a:schemeClr val="tx1"/>
                          </a:solidFill>
                        </a:rPr>
                        <a:t>Enter abstract in Web Plus for EACH CANCER DIAGNOSED</a:t>
                      </a:r>
                    </a:p>
                  </a:txBody>
                  <a:tcPr>
                    <a:solidFill>
                      <a:schemeClr val="accent1"/>
                    </a:solidFill>
                  </a:tcPr>
                </a:tc>
                <a:extLst>
                  <a:ext uri="{0D108BD9-81ED-4DB2-BD59-A6C34878D82A}">
                    <a16:rowId xmlns:a16="http://schemas.microsoft.com/office/drawing/2014/main" val="10002"/>
                  </a:ext>
                </a:extLst>
              </a:tr>
              <a:tr h="1114425">
                <a:tc>
                  <a:txBody>
                    <a:bodyPr/>
                    <a:lstStyle/>
                    <a:p>
                      <a:pPr marL="285750" indent="-285750" algn="l">
                        <a:buFont typeface="Arial" panose="020B0604020202020204" pitchFamily="34" charset="0"/>
                        <a:buChar char="•"/>
                      </a:pPr>
                      <a:r>
                        <a:rPr lang="en-US" sz="2000" dirty="0">
                          <a:solidFill>
                            <a:schemeClr val="tx1"/>
                          </a:solidFill>
                        </a:rPr>
                        <a:t>Fax completed form with pathology report to 573-884-9655 </a:t>
                      </a:r>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baseline="0" dirty="0">
                          <a:solidFill>
                            <a:schemeClr val="tx1"/>
                          </a:solidFill>
                          <a:latin typeface="+mn-lt"/>
                          <a:ea typeface="+mn-ea"/>
                          <a:cs typeface="+mn-cs"/>
                        </a:rPr>
                        <a:t>Copy and paste information from EMR and Pathology Report into text boxes provided and/or comments section</a:t>
                      </a:r>
                    </a:p>
                  </a:txBody>
                  <a:tcPr>
                    <a:solidFill>
                      <a:schemeClr val="accent1"/>
                    </a:solidFill>
                  </a:tcPr>
                </a:tc>
                <a:extLst>
                  <a:ext uri="{0D108BD9-81ED-4DB2-BD59-A6C34878D82A}">
                    <a16:rowId xmlns:a16="http://schemas.microsoft.com/office/drawing/2014/main" val="10003"/>
                  </a:ext>
                </a:extLst>
              </a:tr>
              <a:tr h="904875">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chemeClr val="tx1"/>
                          </a:solidFill>
                        </a:rPr>
                        <a:t>If no documentation, explain why in Comments section of form</a:t>
                      </a:r>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baseline="0" dirty="0">
                          <a:solidFill>
                            <a:schemeClr val="tx1"/>
                          </a:solidFill>
                          <a:latin typeface="+mn-lt"/>
                          <a:ea typeface="+mn-ea"/>
                          <a:cs typeface="+mn-cs"/>
                        </a:rPr>
                        <a:t>If no documentation, explain why in Comments section in Web Plus</a:t>
                      </a:r>
                    </a:p>
                  </a:txBody>
                  <a:tcPr>
                    <a:solidFill>
                      <a:schemeClr val="accent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21260397"/>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CRF Practitioner Identification</a:t>
            </a:r>
          </a:p>
        </p:txBody>
      </p:sp>
      <p:sp>
        <p:nvSpPr>
          <p:cNvPr id="3" name="Content Placeholder 2"/>
          <p:cNvSpPr>
            <a:spLocks noGrp="1"/>
          </p:cNvSpPr>
          <p:nvPr>
            <p:ph idx="1"/>
          </p:nvPr>
        </p:nvSpPr>
        <p:spPr>
          <a:xfrm>
            <a:off x="838200" y="1690688"/>
            <a:ext cx="10515600" cy="4665662"/>
          </a:xfrm>
        </p:spPr>
        <p:txBody>
          <a:bodyPr>
            <a:noAutofit/>
          </a:bodyPr>
          <a:lstStyle/>
          <a:p>
            <a:pPr marL="0" indent="0">
              <a:buNone/>
            </a:pPr>
            <a:r>
              <a:rPr lang="en-US" sz="3200" dirty="0"/>
              <a:t>Enter the contact  data of the diagnosing practitioner/facility</a:t>
            </a:r>
          </a:p>
          <a:p>
            <a:pPr marL="0" indent="0">
              <a:buNone/>
            </a:pPr>
            <a:endParaRPr lang="en-US" sz="900" dirty="0">
              <a:solidFill>
                <a:schemeClr val="accent4">
                  <a:lumMod val="75000"/>
                </a:schemeClr>
              </a:solidFill>
            </a:endParaRPr>
          </a:p>
          <a:p>
            <a:pPr>
              <a:lnSpc>
                <a:spcPct val="150000"/>
              </a:lnSpc>
            </a:pPr>
            <a:r>
              <a:rPr lang="en-US" sz="2400" dirty="0"/>
              <a:t>Practitioner/Facility name</a:t>
            </a:r>
          </a:p>
          <a:p>
            <a:pPr>
              <a:lnSpc>
                <a:spcPct val="150000"/>
              </a:lnSpc>
            </a:pPr>
            <a:r>
              <a:rPr lang="en-US" sz="2400" dirty="0"/>
              <a:t>Practitioner/Facility number</a:t>
            </a:r>
          </a:p>
          <a:p>
            <a:pPr>
              <a:lnSpc>
                <a:spcPct val="150000"/>
              </a:lnSpc>
            </a:pPr>
            <a:r>
              <a:rPr lang="en-US" sz="2400" dirty="0"/>
              <a:t>Phone number</a:t>
            </a:r>
          </a:p>
          <a:p>
            <a:pPr>
              <a:lnSpc>
                <a:spcPct val="150000"/>
              </a:lnSpc>
            </a:pPr>
            <a:r>
              <a:rPr lang="en-US" sz="2400" dirty="0"/>
              <a:t>Postal address</a:t>
            </a:r>
          </a:p>
          <a:p>
            <a:pPr>
              <a:lnSpc>
                <a:spcPct val="150000"/>
              </a:lnSpc>
            </a:pPr>
            <a:r>
              <a:rPr lang="en-US" sz="2400" dirty="0"/>
              <a:t>Email for contact person </a:t>
            </a:r>
          </a:p>
          <a:p>
            <a:pPr>
              <a:lnSpc>
                <a:spcPct val="150000"/>
              </a:lnSpc>
            </a:pPr>
            <a:r>
              <a:rPr lang="en-US" sz="2400" dirty="0"/>
              <a:t>Person completing form</a:t>
            </a:r>
          </a:p>
          <a:p>
            <a:pPr>
              <a:lnSpc>
                <a:spcPct val="150000"/>
              </a:lnSpc>
            </a:pPr>
            <a:r>
              <a:rPr lang="en-US" sz="2400" dirty="0"/>
              <a:t>Date CRF completed </a:t>
            </a:r>
          </a:p>
        </p:txBody>
      </p:sp>
      <p:sp>
        <p:nvSpPr>
          <p:cNvPr id="4" name="Slide Number Placeholder 3"/>
          <p:cNvSpPr>
            <a:spLocks noGrp="1"/>
          </p:cNvSpPr>
          <p:nvPr>
            <p:ph type="sldNum" sz="quarter" idx="12"/>
          </p:nvPr>
        </p:nvSpPr>
        <p:spPr/>
        <p:txBody>
          <a:bodyPr/>
          <a:lstStyle/>
          <a:p>
            <a:fld id="{14A1B8CE-383B-4C79-9B50-68C1054AA4E2}" type="slidenum">
              <a:rPr lang="en-US" smtClean="0"/>
              <a:t>36</a:t>
            </a:fld>
            <a:endParaRPr lang="en-US"/>
          </a:p>
        </p:txBody>
      </p:sp>
    </p:spTree>
    <p:extLst>
      <p:ext uri="{BB962C8B-B14F-4D97-AF65-F5344CB8AC3E}">
        <p14:creationId xmlns:p14="http://schemas.microsoft.com/office/powerpoint/2010/main" val="3156276787"/>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Case Identification</a:t>
            </a:r>
          </a:p>
        </p:txBody>
      </p:sp>
      <p:sp>
        <p:nvSpPr>
          <p:cNvPr id="3" name="Content Placeholder 2"/>
          <p:cNvSpPr>
            <a:spLocks noGrp="1"/>
          </p:cNvSpPr>
          <p:nvPr>
            <p:ph idx="1"/>
          </p:nvPr>
        </p:nvSpPr>
        <p:spPr>
          <a:xfrm>
            <a:off x="609600" y="2190307"/>
            <a:ext cx="10972800" cy="4210494"/>
          </a:xfrm>
        </p:spPr>
        <p:txBody>
          <a:bodyPr>
            <a:normAutofit fontScale="85000" lnSpcReduction="10000"/>
          </a:bodyPr>
          <a:lstStyle/>
          <a:p>
            <a:pPr>
              <a:lnSpc>
                <a:spcPct val="150000"/>
              </a:lnSpc>
            </a:pPr>
            <a:r>
              <a:rPr lang="en-US" dirty="0"/>
              <a:t>Identify patient personal data and demographics</a:t>
            </a:r>
          </a:p>
          <a:p>
            <a:pPr>
              <a:lnSpc>
                <a:spcPct val="150000"/>
              </a:lnSpc>
            </a:pPr>
            <a:r>
              <a:rPr lang="en-US" dirty="0"/>
              <a:t>Sex</a:t>
            </a:r>
          </a:p>
          <a:p>
            <a:pPr>
              <a:lnSpc>
                <a:spcPct val="150000"/>
              </a:lnSpc>
            </a:pPr>
            <a:r>
              <a:rPr lang="en-US" dirty="0"/>
              <a:t>Race 1,2 – complete both if multiracial</a:t>
            </a:r>
          </a:p>
          <a:p>
            <a:pPr>
              <a:lnSpc>
                <a:spcPct val="150000"/>
              </a:lnSpc>
            </a:pPr>
            <a:r>
              <a:rPr lang="en-US" dirty="0"/>
              <a:t>Ethnicity – Latino origin</a:t>
            </a:r>
          </a:p>
          <a:p>
            <a:pPr>
              <a:lnSpc>
                <a:spcPct val="150000"/>
              </a:lnSpc>
            </a:pPr>
            <a:r>
              <a:rPr lang="en-US" dirty="0"/>
              <a:t>Occupation – majority of career</a:t>
            </a:r>
          </a:p>
          <a:p>
            <a:pPr>
              <a:lnSpc>
                <a:spcPct val="150000"/>
              </a:lnSpc>
            </a:pPr>
            <a:r>
              <a:rPr lang="en-US" dirty="0"/>
              <a:t>Company/Industry </a:t>
            </a:r>
          </a:p>
          <a:p>
            <a:pPr>
              <a:lnSpc>
                <a:spcPct val="150000"/>
              </a:lnSpc>
            </a:pPr>
            <a:r>
              <a:rPr lang="en-US" dirty="0"/>
              <a:t>Patient address at diagnosis</a:t>
            </a:r>
          </a:p>
        </p:txBody>
      </p:sp>
      <p:sp>
        <p:nvSpPr>
          <p:cNvPr id="4" name="Slide Number Placeholder 3"/>
          <p:cNvSpPr>
            <a:spLocks noGrp="1"/>
          </p:cNvSpPr>
          <p:nvPr>
            <p:ph type="sldNum" sz="quarter" idx="12"/>
          </p:nvPr>
        </p:nvSpPr>
        <p:spPr/>
        <p:txBody>
          <a:bodyPr/>
          <a:lstStyle/>
          <a:p>
            <a:fld id="{14A1B8CE-383B-4C79-9B50-68C1054AA4E2}" type="slidenum">
              <a:rPr lang="en-US" smtClean="0"/>
              <a:t>37</a:t>
            </a:fld>
            <a:endParaRPr lang="en-US"/>
          </a:p>
        </p:txBody>
      </p:sp>
    </p:spTree>
    <p:extLst>
      <p:ext uri="{BB962C8B-B14F-4D97-AF65-F5344CB8AC3E}">
        <p14:creationId xmlns:p14="http://schemas.microsoft.com/office/powerpoint/2010/main" val="1462067600"/>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Diagnostic Data</a:t>
            </a:r>
          </a:p>
        </p:txBody>
      </p:sp>
      <p:sp>
        <p:nvSpPr>
          <p:cNvPr id="3" name="Content Placeholder 2"/>
          <p:cNvSpPr>
            <a:spLocks noGrp="1"/>
          </p:cNvSpPr>
          <p:nvPr>
            <p:ph idx="1"/>
          </p:nvPr>
        </p:nvSpPr>
        <p:spPr>
          <a:xfrm>
            <a:off x="609600" y="2094614"/>
            <a:ext cx="10972800" cy="4306187"/>
          </a:xfrm>
        </p:spPr>
        <p:txBody>
          <a:bodyPr>
            <a:normAutofit lnSpcReduction="10000"/>
          </a:bodyPr>
          <a:lstStyle/>
          <a:p>
            <a:pPr marL="0" indent="0">
              <a:buNone/>
            </a:pPr>
            <a:r>
              <a:rPr lang="en-US" dirty="0"/>
              <a:t>Identify when the diagnosis was made, tumor’s anatomical location, cell/tissue type, size/depth, and disease stage </a:t>
            </a:r>
          </a:p>
          <a:p>
            <a:pPr marL="0" indent="0">
              <a:buNone/>
            </a:pPr>
            <a:endParaRPr lang="en-US" sz="1200" dirty="0"/>
          </a:p>
          <a:p>
            <a:pPr>
              <a:lnSpc>
                <a:spcPct val="150000"/>
              </a:lnSpc>
            </a:pPr>
            <a:r>
              <a:rPr lang="en-US" sz="2800" dirty="0"/>
              <a:t>Date of Diagnosis </a:t>
            </a:r>
          </a:p>
          <a:p>
            <a:pPr marL="0" indent="0">
              <a:lnSpc>
                <a:spcPct val="150000"/>
              </a:lnSpc>
              <a:buNone/>
            </a:pPr>
            <a:endParaRPr lang="en-US" sz="900" dirty="0"/>
          </a:p>
          <a:p>
            <a:pPr>
              <a:lnSpc>
                <a:spcPct val="150000"/>
              </a:lnSpc>
            </a:pPr>
            <a:r>
              <a:rPr lang="en-US" sz="2800" dirty="0"/>
              <a:t>Attach supporting documentation: path/lab report, AJCC summary staging documentation, diagnostic imaging reports, op note and scope reports, history and physical</a:t>
            </a:r>
          </a:p>
          <a:p>
            <a:pPr marL="118872" indent="0">
              <a:lnSpc>
                <a:spcPct val="150000"/>
              </a:lnSpc>
              <a:buNone/>
            </a:pPr>
            <a:r>
              <a:rPr lang="en-US" sz="2800" dirty="0"/>
              <a:t> </a:t>
            </a:r>
          </a:p>
        </p:txBody>
      </p:sp>
      <p:sp>
        <p:nvSpPr>
          <p:cNvPr id="4" name="Slide Number Placeholder 3"/>
          <p:cNvSpPr>
            <a:spLocks noGrp="1"/>
          </p:cNvSpPr>
          <p:nvPr>
            <p:ph type="sldNum" sz="quarter" idx="12"/>
          </p:nvPr>
        </p:nvSpPr>
        <p:spPr/>
        <p:txBody>
          <a:bodyPr/>
          <a:lstStyle/>
          <a:p>
            <a:fld id="{14A1B8CE-383B-4C79-9B50-68C1054AA4E2}" type="slidenum">
              <a:rPr lang="en-US" smtClean="0"/>
              <a:t>38</a:t>
            </a:fld>
            <a:endParaRPr lang="en-US"/>
          </a:p>
        </p:txBody>
      </p:sp>
    </p:spTree>
    <p:extLst>
      <p:ext uri="{BB962C8B-B14F-4D97-AF65-F5344CB8AC3E}">
        <p14:creationId xmlns:p14="http://schemas.microsoft.com/office/powerpoint/2010/main" val="4104350755"/>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First Course of Treatment</a:t>
            </a:r>
          </a:p>
        </p:txBody>
      </p:sp>
      <p:sp>
        <p:nvSpPr>
          <p:cNvPr id="3" name="Content Placeholder 2"/>
          <p:cNvSpPr>
            <a:spLocks noGrp="1"/>
          </p:cNvSpPr>
          <p:nvPr>
            <p:ph idx="1"/>
          </p:nvPr>
        </p:nvSpPr>
        <p:spPr>
          <a:xfrm>
            <a:off x="838200" y="1998133"/>
            <a:ext cx="10744200" cy="4178830"/>
          </a:xfrm>
        </p:spPr>
        <p:txBody>
          <a:bodyPr>
            <a:normAutofit fontScale="85000" lnSpcReduction="10000"/>
          </a:bodyPr>
          <a:lstStyle/>
          <a:p>
            <a:pPr>
              <a:lnSpc>
                <a:spcPct val="200000"/>
              </a:lnSpc>
            </a:pPr>
            <a:r>
              <a:rPr lang="en-US" sz="2800" dirty="0"/>
              <a:t>Specify the type* and date of treatment the patient had</a:t>
            </a:r>
          </a:p>
          <a:p>
            <a:pPr>
              <a:lnSpc>
                <a:spcPct val="200000"/>
              </a:lnSpc>
            </a:pPr>
            <a:r>
              <a:rPr lang="en-US" sz="2800" dirty="0"/>
              <a:t>Specify patient’s vital status, last contact with your facility, referrals</a:t>
            </a:r>
          </a:p>
          <a:p>
            <a:pPr>
              <a:lnSpc>
                <a:spcPct val="200000"/>
              </a:lnSpc>
            </a:pPr>
            <a:r>
              <a:rPr lang="en-US" sz="2800" dirty="0"/>
              <a:t>Provide Clinician’s name and specialty if patient was referred to/from your facility</a:t>
            </a:r>
          </a:p>
          <a:p>
            <a:pPr>
              <a:lnSpc>
                <a:spcPct val="200000"/>
              </a:lnSpc>
            </a:pPr>
            <a:r>
              <a:rPr lang="en-US" sz="2800" dirty="0"/>
              <a:t>A decision for no treatment is a considered a treatment plan</a:t>
            </a:r>
          </a:p>
          <a:p>
            <a:pPr marL="118872" indent="0">
              <a:lnSpc>
                <a:spcPct val="200000"/>
              </a:lnSpc>
              <a:buNone/>
            </a:pPr>
            <a:r>
              <a:rPr lang="en-US" sz="2800" dirty="0"/>
              <a:t>	*type= Surgical Procedure(s)</a:t>
            </a:r>
          </a:p>
          <a:p>
            <a:pPr marL="457200" lvl="1"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39</a:t>
            </a:fld>
            <a:endParaRPr lang="en-US"/>
          </a:p>
        </p:txBody>
      </p:sp>
    </p:spTree>
    <p:extLst>
      <p:ext uri="{BB962C8B-B14F-4D97-AF65-F5344CB8AC3E}">
        <p14:creationId xmlns:p14="http://schemas.microsoft.com/office/powerpoint/2010/main" val="286501072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500" b="1" dirty="0">
                <a:solidFill>
                  <a:srgbClr val="FFC000"/>
                </a:solidFill>
              </a:rPr>
              <a:t>I. Overall Learning Objectives</a:t>
            </a:r>
          </a:p>
        </p:txBody>
      </p:sp>
      <p:sp>
        <p:nvSpPr>
          <p:cNvPr id="3" name="Content Placeholder 2"/>
          <p:cNvSpPr>
            <a:spLocks noGrp="1"/>
          </p:cNvSpPr>
          <p:nvPr>
            <p:ph idx="1"/>
          </p:nvPr>
        </p:nvSpPr>
        <p:spPr>
          <a:xfrm>
            <a:off x="425301" y="1775192"/>
            <a:ext cx="11398103" cy="4625609"/>
          </a:xfrm>
        </p:spPr>
        <p:txBody>
          <a:bodyPr>
            <a:noAutofit/>
          </a:bodyPr>
          <a:lstStyle/>
          <a:p>
            <a:pPr marL="0" indent="0">
              <a:buNone/>
            </a:pPr>
            <a:r>
              <a:rPr lang="en-US" b="1" dirty="0"/>
              <a:t>These guidelines will help you:</a:t>
            </a:r>
          </a:p>
          <a:p>
            <a:pPr marL="0" indent="0">
              <a:buNone/>
            </a:pPr>
            <a:endParaRPr lang="en-US" sz="1100" b="1" dirty="0">
              <a:solidFill>
                <a:schemeClr val="accent4"/>
              </a:solidFill>
            </a:endParaRPr>
          </a:p>
          <a:p>
            <a:pPr>
              <a:lnSpc>
                <a:spcPct val="150000"/>
              </a:lnSpc>
            </a:pPr>
            <a:r>
              <a:rPr lang="en-US" sz="3000" dirty="0"/>
              <a:t>Learn why cancer cases are reported to the Missouri Cancer Registry</a:t>
            </a:r>
          </a:p>
          <a:p>
            <a:pPr>
              <a:lnSpc>
                <a:spcPct val="150000"/>
              </a:lnSpc>
            </a:pPr>
            <a:r>
              <a:rPr lang="en-US" sz="3000" dirty="0"/>
              <a:t>Learn which neoplasms are currently reportable</a:t>
            </a:r>
          </a:p>
          <a:p>
            <a:pPr>
              <a:lnSpc>
                <a:spcPct val="150000"/>
              </a:lnSpc>
            </a:pPr>
            <a:r>
              <a:rPr lang="en-US" sz="3000" dirty="0"/>
              <a:t>Understand in which situations to report cases</a:t>
            </a:r>
          </a:p>
          <a:p>
            <a:pPr>
              <a:lnSpc>
                <a:spcPct val="150000"/>
              </a:lnSpc>
            </a:pPr>
            <a:r>
              <a:rPr lang="en-US" sz="3000" dirty="0"/>
              <a:t>Learn procedures for reporting cancer case data</a:t>
            </a:r>
          </a:p>
        </p:txBody>
      </p:sp>
      <p:sp>
        <p:nvSpPr>
          <p:cNvPr id="4" name="Slide Number Placeholder 3"/>
          <p:cNvSpPr>
            <a:spLocks noGrp="1"/>
          </p:cNvSpPr>
          <p:nvPr>
            <p:ph type="sldNum" sz="quarter" idx="12"/>
          </p:nvPr>
        </p:nvSpPr>
        <p:spPr/>
        <p:txBody>
          <a:bodyPr/>
          <a:lstStyle/>
          <a:p>
            <a:fld id="{14A1B8CE-383B-4C79-9B50-68C1054AA4E2}" type="slidenum">
              <a:rPr lang="en-US" smtClean="0"/>
              <a:t>4</a:t>
            </a:fld>
            <a:endParaRPr lang="en-US"/>
          </a:p>
        </p:txBody>
      </p:sp>
    </p:spTree>
    <p:extLst>
      <p:ext uri="{BB962C8B-B14F-4D97-AF65-F5344CB8AC3E}">
        <p14:creationId xmlns:p14="http://schemas.microsoft.com/office/powerpoint/2010/main" val="2864971687"/>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Common Data Errors</a:t>
            </a:r>
          </a:p>
        </p:txBody>
      </p:sp>
      <p:sp>
        <p:nvSpPr>
          <p:cNvPr id="5" name="Slide Number Placeholder 4"/>
          <p:cNvSpPr>
            <a:spLocks noGrp="1"/>
          </p:cNvSpPr>
          <p:nvPr>
            <p:ph type="sldNum" sz="quarter" idx="12"/>
          </p:nvPr>
        </p:nvSpPr>
        <p:spPr/>
        <p:txBody>
          <a:bodyPr/>
          <a:lstStyle/>
          <a:p>
            <a:fld id="{14A1B8CE-383B-4C79-9B50-68C1054AA4E2}" type="slidenum">
              <a:rPr lang="en-US" smtClean="0"/>
              <a:t>40</a:t>
            </a:fld>
            <a:endParaRPr lang="en-US"/>
          </a:p>
        </p:txBody>
      </p:sp>
      <p:graphicFrame>
        <p:nvGraphicFramePr>
          <p:cNvPr id="4" name="Content Placeholder 3"/>
          <p:cNvGraphicFramePr>
            <a:graphicFrameLocks/>
          </p:cNvGraphicFramePr>
          <p:nvPr>
            <p:extLst>
              <p:ext uri="{D42A27DB-BD31-4B8C-83A1-F6EECF244321}">
                <p14:modId xmlns:p14="http://schemas.microsoft.com/office/powerpoint/2010/main" val="4100957558"/>
              </p:ext>
            </p:extLst>
          </p:nvPr>
        </p:nvGraphicFramePr>
        <p:xfrm>
          <a:off x="1005768" y="2200939"/>
          <a:ext cx="10126832" cy="3616925"/>
        </p:xfrm>
        <a:graphic>
          <a:graphicData uri="http://schemas.openxmlformats.org/drawingml/2006/table">
            <a:tbl>
              <a:tblPr firstRow="1" bandRow="1">
                <a:tableStyleId>{5C22544A-7EE6-4342-B048-85BDC9FD1C3A}</a:tableStyleId>
              </a:tblPr>
              <a:tblGrid>
                <a:gridCol w="4882414">
                  <a:extLst>
                    <a:ext uri="{9D8B030D-6E8A-4147-A177-3AD203B41FA5}">
                      <a16:colId xmlns:a16="http://schemas.microsoft.com/office/drawing/2014/main" val="20000"/>
                    </a:ext>
                  </a:extLst>
                </a:gridCol>
                <a:gridCol w="5244418">
                  <a:extLst>
                    <a:ext uri="{9D8B030D-6E8A-4147-A177-3AD203B41FA5}">
                      <a16:colId xmlns:a16="http://schemas.microsoft.com/office/drawing/2014/main" val="20001"/>
                    </a:ext>
                  </a:extLst>
                </a:gridCol>
              </a:tblGrid>
              <a:tr h="580875">
                <a:tc>
                  <a:txBody>
                    <a:bodyPr/>
                    <a:lstStyle/>
                    <a:p>
                      <a:pPr algn="ctr"/>
                      <a:r>
                        <a:rPr lang="en-US" sz="2400" dirty="0">
                          <a:solidFill>
                            <a:schemeClr val="tx1"/>
                          </a:solidFill>
                        </a:rPr>
                        <a:t>Error</a:t>
                      </a:r>
                    </a:p>
                  </a:txBody>
                  <a:tcPr>
                    <a:solidFill>
                      <a:schemeClr val="accent1"/>
                    </a:solidFill>
                  </a:tcPr>
                </a:tc>
                <a:tc>
                  <a:txBody>
                    <a:bodyPr/>
                    <a:lstStyle/>
                    <a:p>
                      <a:pPr algn="ctr"/>
                      <a:r>
                        <a:rPr lang="en-US" sz="2400" dirty="0">
                          <a:solidFill>
                            <a:schemeClr val="tx1"/>
                          </a:solidFill>
                        </a:rPr>
                        <a:t>Solution</a:t>
                      </a:r>
                    </a:p>
                  </a:txBody>
                  <a:tcPr>
                    <a:solidFill>
                      <a:schemeClr val="accent1"/>
                    </a:solidFill>
                  </a:tcPr>
                </a:tc>
                <a:extLst>
                  <a:ext uri="{0D108BD9-81ED-4DB2-BD59-A6C34878D82A}">
                    <a16:rowId xmlns:a16="http://schemas.microsoft.com/office/drawing/2014/main" val="10000"/>
                  </a:ext>
                </a:extLst>
              </a:tr>
              <a:tr h="988175">
                <a:tc>
                  <a:txBody>
                    <a:bodyPr/>
                    <a:lstStyle/>
                    <a:p>
                      <a:pPr marL="285750" indent="-285750" algn="l">
                        <a:buFont typeface="Arial" panose="020B0604020202020204" pitchFamily="34" charset="0"/>
                        <a:buChar char="•"/>
                      </a:pPr>
                      <a:r>
                        <a:rPr lang="en-US" sz="2400" dirty="0"/>
                        <a:t>Occupation =</a:t>
                      </a:r>
                      <a:r>
                        <a:rPr lang="en-US" sz="2400" baseline="0" dirty="0"/>
                        <a:t> Retired</a:t>
                      </a:r>
                      <a:endParaRPr lang="en-US" sz="2400" dirty="0"/>
                    </a:p>
                  </a:txBody>
                  <a:tcPr>
                    <a:solidFill>
                      <a:schemeClr val="accent1"/>
                    </a:solidFill>
                  </a:tcPr>
                </a:tc>
                <a:tc>
                  <a:txBody>
                    <a:bodyPr/>
                    <a:lstStyle/>
                    <a:p>
                      <a:pPr marL="285750" indent="-285750" algn="l">
                        <a:buFont typeface="Arial" panose="020B0604020202020204" pitchFamily="34" charset="0"/>
                        <a:buChar char="•"/>
                      </a:pPr>
                      <a:r>
                        <a:rPr lang="en-US" sz="2400" dirty="0"/>
                        <a:t>Record patient’s usual/former occupation</a:t>
                      </a:r>
                    </a:p>
                  </a:txBody>
                  <a:tcPr>
                    <a:solidFill>
                      <a:schemeClr val="accent1"/>
                    </a:solidFill>
                  </a:tcPr>
                </a:tc>
                <a:extLst>
                  <a:ext uri="{0D108BD9-81ED-4DB2-BD59-A6C34878D82A}">
                    <a16:rowId xmlns:a16="http://schemas.microsoft.com/office/drawing/2014/main" val="10001"/>
                  </a:ext>
                </a:extLst>
              </a:tr>
              <a:tr h="100965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t>Date of DX = date positive malignancy reported</a:t>
                      </a:r>
                    </a:p>
                  </a:txBody>
                  <a:tcPr>
                    <a:solidFill>
                      <a:schemeClr val="accent1"/>
                    </a:solidFill>
                  </a:tcPr>
                </a:tc>
                <a:tc>
                  <a:txBody>
                    <a:bodyPr/>
                    <a:lstStyle/>
                    <a:p>
                      <a:pPr marL="285750" indent="-285750" algn="l">
                        <a:buFont typeface="Arial" panose="020B0604020202020204" pitchFamily="34" charset="0"/>
                        <a:buChar char="•"/>
                      </a:pPr>
                      <a:r>
                        <a:rPr lang="en-US" sz="2400" dirty="0"/>
                        <a:t>Record</a:t>
                      </a:r>
                      <a:r>
                        <a:rPr lang="en-US" sz="2400" baseline="0" dirty="0"/>
                        <a:t> date specimen was collected</a:t>
                      </a:r>
                      <a:endParaRPr lang="en-US" sz="2400" dirty="0"/>
                    </a:p>
                  </a:txBody>
                  <a:tcPr>
                    <a:solidFill>
                      <a:schemeClr val="accent1"/>
                    </a:solidFill>
                  </a:tcPr>
                </a:tc>
                <a:extLst>
                  <a:ext uri="{0D108BD9-81ED-4DB2-BD59-A6C34878D82A}">
                    <a16:rowId xmlns:a16="http://schemas.microsoft.com/office/drawing/2014/main" val="10002"/>
                  </a:ext>
                </a:extLst>
              </a:tr>
              <a:tr h="1038225">
                <a:tc>
                  <a:txBody>
                    <a:bodyPr/>
                    <a:lstStyle/>
                    <a:p>
                      <a:pPr marL="285750" indent="-285750" algn="l">
                        <a:buFont typeface="Arial" panose="020B0604020202020204" pitchFamily="34" charset="0"/>
                        <a:buChar char="•"/>
                      </a:pPr>
                      <a:r>
                        <a:rPr lang="en-US" sz="2400" dirty="0"/>
                        <a:t>Place</a:t>
                      </a:r>
                      <a:r>
                        <a:rPr lang="en-US" sz="2400" baseline="0" dirty="0"/>
                        <a:t> of DX = name of path lab/facility that analyzes specimen</a:t>
                      </a:r>
                      <a:endParaRPr lang="en-US" sz="2400" dirty="0"/>
                    </a:p>
                  </a:txBody>
                  <a:tcPr>
                    <a:solidFill>
                      <a:schemeClr val="accent1"/>
                    </a:solidFill>
                  </a:tcPr>
                </a:tc>
                <a:tc>
                  <a:txBody>
                    <a:bodyPr/>
                    <a:lstStyle/>
                    <a:p>
                      <a:pPr marL="285750" indent="-285750" algn="l">
                        <a:buFont typeface="Arial" panose="020B0604020202020204" pitchFamily="34" charset="0"/>
                        <a:buChar char="•"/>
                      </a:pPr>
                      <a:r>
                        <a:rPr lang="en-US" sz="2400" dirty="0"/>
                        <a:t>Record facility/office</a:t>
                      </a:r>
                      <a:r>
                        <a:rPr lang="en-US" sz="2400" baseline="0" dirty="0"/>
                        <a:t> where specimen was collected</a:t>
                      </a:r>
                      <a:endParaRPr lang="en-US" sz="2400" dirty="0"/>
                    </a:p>
                  </a:txBody>
                  <a:tcP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30572053"/>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Common Data Omissions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0112142"/>
              </p:ext>
            </p:extLst>
          </p:nvPr>
        </p:nvGraphicFramePr>
        <p:xfrm>
          <a:off x="1319212" y="1936825"/>
          <a:ext cx="9553576" cy="4380848"/>
        </p:xfrm>
        <a:graphic>
          <a:graphicData uri="http://schemas.openxmlformats.org/drawingml/2006/table">
            <a:tbl>
              <a:tblPr firstRow="1" bandRow="1">
                <a:tableStyleId>{5C22544A-7EE6-4342-B048-85BDC9FD1C3A}</a:tableStyleId>
              </a:tblPr>
              <a:tblGrid>
                <a:gridCol w="4776788">
                  <a:extLst>
                    <a:ext uri="{9D8B030D-6E8A-4147-A177-3AD203B41FA5}">
                      <a16:colId xmlns:a16="http://schemas.microsoft.com/office/drawing/2014/main" val="20000"/>
                    </a:ext>
                  </a:extLst>
                </a:gridCol>
                <a:gridCol w="4776788">
                  <a:extLst>
                    <a:ext uri="{9D8B030D-6E8A-4147-A177-3AD203B41FA5}">
                      <a16:colId xmlns:a16="http://schemas.microsoft.com/office/drawing/2014/main" val="20001"/>
                    </a:ext>
                  </a:extLst>
                </a:gridCol>
              </a:tblGrid>
              <a:tr h="370840">
                <a:tc>
                  <a:txBody>
                    <a:bodyPr/>
                    <a:lstStyle/>
                    <a:p>
                      <a:pPr algn="ctr"/>
                      <a:r>
                        <a:rPr lang="en-US" sz="2800" dirty="0">
                          <a:solidFill>
                            <a:schemeClr val="tx1"/>
                          </a:solidFill>
                        </a:rPr>
                        <a:t>Omission</a:t>
                      </a:r>
                    </a:p>
                  </a:txBody>
                  <a:tcPr>
                    <a:solidFill>
                      <a:schemeClr val="accent1"/>
                    </a:solidFill>
                  </a:tcPr>
                </a:tc>
                <a:tc>
                  <a:txBody>
                    <a:bodyPr/>
                    <a:lstStyle/>
                    <a:p>
                      <a:pPr algn="ctr"/>
                      <a:r>
                        <a:rPr lang="en-US" sz="2800" dirty="0">
                          <a:solidFill>
                            <a:schemeClr val="tx1"/>
                          </a:solidFill>
                        </a:rPr>
                        <a:t>Solution</a:t>
                      </a:r>
                    </a:p>
                  </a:txBody>
                  <a:tcPr>
                    <a:solidFill>
                      <a:schemeClr val="accent1"/>
                    </a:solidFill>
                  </a:tcPr>
                </a:tc>
                <a:extLst>
                  <a:ext uri="{0D108BD9-81ED-4DB2-BD59-A6C34878D82A}">
                    <a16:rowId xmlns:a16="http://schemas.microsoft.com/office/drawing/2014/main" val="10000"/>
                  </a:ext>
                </a:extLst>
              </a:tr>
              <a:tr h="370840">
                <a:tc>
                  <a:txBody>
                    <a:bodyPr/>
                    <a:lstStyle/>
                    <a:p>
                      <a:pPr marL="285750" indent="-285750">
                        <a:buFont typeface="Arial" panose="020B0604020202020204" pitchFamily="34" charset="0"/>
                        <a:buChar char="•"/>
                      </a:pPr>
                      <a:r>
                        <a:rPr lang="en-US" sz="2000" dirty="0"/>
                        <a:t>Incomplete</a:t>
                      </a:r>
                      <a:r>
                        <a:rPr lang="en-US" sz="2000" baseline="0" dirty="0"/>
                        <a:t> practitioner information</a:t>
                      </a:r>
                      <a:endParaRPr lang="en-US" sz="2000" dirty="0"/>
                    </a:p>
                  </a:txBody>
                  <a:tcPr>
                    <a:solidFill>
                      <a:schemeClr val="accent1"/>
                    </a:solidFill>
                  </a:tcPr>
                </a:tc>
                <a:tc rowSpan="8">
                  <a:txBody>
                    <a:bodyPr/>
                    <a:lstStyle/>
                    <a:p>
                      <a:endParaRPr lang="en-US" sz="2400" dirty="0"/>
                    </a:p>
                    <a:p>
                      <a:endParaRPr lang="en-US" sz="2000" dirty="0"/>
                    </a:p>
                    <a:p>
                      <a:pPr algn="ctr"/>
                      <a:r>
                        <a:rPr lang="en-US" sz="2200" b="0" dirty="0"/>
                        <a:t>Report your data: </a:t>
                      </a:r>
                    </a:p>
                    <a:p>
                      <a:pPr algn="ctr"/>
                      <a:r>
                        <a:rPr lang="en-US" sz="2200" b="0" dirty="0"/>
                        <a:t> </a:t>
                      </a:r>
                    </a:p>
                    <a:p>
                      <a:pPr algn="ctr"/>
                      <a:r>
                        <a:rPr lang="en-US" sz="2200" b="0" kern="1200" dirty="0">
                          <a:solidFill>
                            <a:schemeClr val="dk1"/>
                          </a:solidFill>
                          <a:latin typeface="+mn-lt"/>
                          <a:ea typeface="+mn-ea"/>
                          <a:cs typeface="+mn-cs"/>
                        </a:rPr>
                        <a:t>Details are important </a:t>
                      </a:r>
                    </a:p>
                    <a:p>
                      <a:pPr algn="ctr"/>
                      <a:r>
                        <a:rPr lang="en-US" sz="2200" b="0" kern="1200" dirty="0">
                          <a:solidFill>
                            <a:schemeClr val="dk1"/>
                          </a:solidFill>
                          <a:latin typeface="+mn-lt"/>
                          <a:ea typeface="+mn-ea"/>
                          <a:cs typeface="+mn-cs"/>
                        </a:rPr>
                        <a:t>for accurate and complete </a:t>
                      </a:r>
                    </a:p>
                    <a:p>
                      <a:pPr algn="ctr"/>
                      <a:r>
                        <a:rPr lang="en-US" sz="2200" b="0" kern="1200" dirty="0">
                          <a:solidFill>
                            <a:schemeClr val="dk1"/>
                          </a:solidFill>
                          <a:latin typeface="+mn-lt"/>
                          <a:ea typeface="+mn-ea"/>
                          <a:cs typeface="+mn-cs"/>
                        </a:rPr>
                        <a:t>cancer incidence data </a:t>
                      </a:r>
                    </a:p>
                    <a:p>
                      <a:pPr algn="ctr"/>
                      <a:r>
                        <a:rPr lang="en-US" sz="2200" b="0" kern="1200" dirty="0">
                          <a:solidFill>
                            <a:schemeClr val="dk1"/>
                          </a:solidFill>
                          <a:latin typeface="+mn-lt"/>
                          <a:ea typeface="+mn-ea"/>
                          <a:cs typeface="+mn-cs"/>
                        </a:rPr>
                        <a:t>for all Missouri residents</a:t>
                      </a:r>
                    </a:p>
                  </a:txBody>
                  <a:tcPr>
                    <a:solidFill>
                      <a:schemeClr val="accent1"/>
                    </a:solidFill>
                  </a:tcPr>
                </a:tc>
                <a:extLst>
                  <a:ext uri="{0D108BD9-81ED-4DB2-BD59-A6C34878D82A}">
                    <a16:rowId xmlns:a16="http://schemas.microsoft.com/office/drawing/2014/main" val="10001"/>
                  </a:ext>
                </a:extLst>
              </a:tr>
              <a:tr h="370840">
                <a:tc>
                  <a:txBody>
                    <a:bodyPr/>
                    <a:lstStyle/>
                    <a:p>
                      <a:pPr marL="285750" indent="-285750">
                        <a:buFont typeface="Arial" panose="020B0604020202020204" pitchFamily="34" charset="0"/>
                        <a:buChar char="•"/>
                      </a:pPr>
                      <a:r>
                        <a:rPr lang="en-US" sz="2000" dirty="0"/>
                        <a:t>Sex, SSN</a:t>
                      </a:r>
                    </a:p>
                  </a:txBody>
                  <a:tcPr>
                    <a:solidFill>
                      <a:schemeClr val="accent1"/>
                    </a:solidFill>
                  </a:tcPr>
                </a:tc>
                <a:tc vMerge="1">
                  <a:txBody>
                    <a:bodyPr/>
                    <a:lstStyle/>
                    <a:p>
                      <a:endParaRPr lang="en-US"/>
                    </a:p>
                  </a:txBody>
                  <a:tcPr/>
                </a:tc>
                <a:extLst>
                  <a:ext uri="{0D108BD9-81ED-4DB2-BD59-A6C34878D82A}">
                    <a16:rowId xmlns:a16="http://schemas.microsoft.com/office/drawing/2014/main" val="10002"/>
                  </a:ext>
                </a:extLst>
              </a:tr>
              <a:tr h="370840">
                <a:tc>
                  <a:txBody>
                    <a:bodyPr/>
                    <a:lstStyle/>
                    <a:p>
                      <a:pPr marL="285750" indent="-285750">
                        <a:buFont typeface="Arial" panose="020B0604020202020204" pitchFamily="34" charset="0"/>
                        <a:buChar char="•"/>
                      </a:pPr>
                      <a:r>
                        <a:rPr lang="en-US" sz="2000" dirty="0"/>
                        <a:t>Race, Ethnicity</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3"/>
                  </a:ext>
                </a:extLst>
              </a:tr>
              <a:tr h="370840">
                <a:tc>
                  <a:txBody>
                    <a:bodyPr/>
                    <a:lstStyle/>
                    <a:p>
                      <a:pPr marL="285750" indent="-285750">
                        <a:buFont typeface="Arial" panose="020B0604020202020204" pitchFamily="34" charset="0"/>
                        <a:buChar char="•"/>
                      </a:pPr>
                      <a:r>
                        <a:rPr lang="en-US" sz="2000" dirty="0"/>
                        <a:t>Occupation, Industry</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4"/>
                  </a:ext>
                </a:extLst>
              </a:tr>
              <a:tr h="370840">
                <a:tc>
                  <a:txBody>
                    <a:bodyPr/>
                    <a:lstStyle/>
                    <a:p>
                      <a:pPr marL="285750" indent="-285750">
                        <a:buFont typeface="Arial" panose="020B0604020202020204" pitchFamily="34" charset="0"/>
                        <a:buChar char="•"/>
                      </a:pPr>
                      <a:r>
                        <a:rPr lang="en-US" sz="2000" dirty="0"/>
                        <a:t>Grade, Stage</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5"/>
                  </a:ext>
                </a:extLst>
              </a:tr>
              <a:tr h="370840">
                <a:tc>
                  <a:txBody>
                    <a:bodyPr/>
                    <a:lstStyle/>
                    <a:p>
                      <a:pPr marL="285750" indent="-285750">
                        <a:buFont typeface="Arial" panose="020B0604020202020204" pitchFamily="34" charset="0"/>
                        <a:buChar char="•"/>
                      </a:pPr>
                      <a:r>
                        <a:rPr lang="en-US" sz="2000" dirty="0"/>
                        <a:t>PT status,</a:t>
                      </a:r>
                      <a:r>
                        <a:rPr lang="en-US" sz="2000" baseline="0" dirty="0"/>
                        <a:t> Date of last contact </a:t>
                      </a:r>
                    </a:p>
                    <a:p>
                      <a:pPr marL="0" indent="0">
                        <a:buFont typeface="Arial" panose="020B0604020202020204" pitchFamily="34" charset="0"/>
                        <a:buNone/>
                      </a:pPr>
                      <a:r>
                        <a:rPr lang="en-US" sz="2000" baseline="0" dirty="0"/>
                        <a:t>     (if PT is alive)</a:t>
                      </a:r>
                      <a:endParaRPr lang="en-US" sz="2000" dirty="0"/>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6"/>
                  </a:ext>
                </a:extLst>
              </a:tr>
              <a:tr h="370840">
                <a:tc>
                  <a:txBody>
                    <a:bodyPr/>
                    <a:lstStyle/>
                    <a:p>
                      <a:pPr marL="285750" indent="-285750">
                        <a:buFont typeface="Arial" panose="020B0604020202020204" pitchFamily="34" charset="0"/>
                        <a:buChar char="•"/>
                      </a:pPr>
                      <a:r>
                        <a:rPr lang="en-US" sz="2000" dirty="0"/>
                        <a:t>Referrals</a:t>
                      </a:r>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7"/>
                  </a:ext>
                </a:extLst>
              </a:tr>
              <a:tr h="784208">
                <a:tc>
                  <a:txBody>
                    <a:bodyPr/>
                    <a:lstStyle/>
                    <a:p>
                      <a:pPr marL="285750" indent="-285750">
                        <a:buFont typeface="Arial" panose="020B0604020202020204" pitchFamily="34" charset="0"/>
                        <a:buChar char="•"/>
                      </a:pPr>
                      <a:r>
                        <a:rPr lang="en-US" sz="2000" dirty="0"/>
                        <a:t>Supporting documentation</a:t>
                      </a:r>
                    </a:p>
                    <a:p>
                      <a:pPr marL="0" indent="0">
                        <a:buFont typeface="Arial" panose="020B0604020202020204" pitchFamily="34" charset="0"/>
                        <a:buNone/>
                      </a:pPr>
                      <a:r>
                        <a:rPr lang="en-US" sz="2000" dirty="0"/>
                        <a:t>     (path/lab</a:t>
                      </a:r>
                      <a:r>
                        <a:rPr lang="en-US" sz="2000" baseline="0" dirty="0"/>
                        <a:t> report) </a:t>
                      </a:r>
                      <a:endParaRPr lang="en-US" sz="2000" dirty="0"/>
                    </a:p>
                  </a:txBody>
                  <a:tcPr>
                    <a:solidFill>
                      <a:schemeClr val="accent1"/>
                    </a:solidFill>
                  </a:tcPr>
                </a:tc>
                <a:tc vMerge="1">
                  <a:txBody>
                    <a:bodyPr/>
                    <a:lstStyle/>
                    <a:p>
                      <a:endParaRPr lang="en-US" dirty="0"/>
                    </a:p>
                  </a:txBody>
                  <a:tcPr/>
                </a:tc>
                <a:extLst>
                  <a:ext uri="{0D108BD9-81ED-4DB2-BD59-A6C34878D82A}">
                    <a16:rowId xmlns:a16="http://schemas.microsoft.com/office/drawing/2014/main" val="10008"/>
                  </a:ext>
                </a:extLst>
              </a:tr>
            </a:tbl>
          </a:graphicData>
        </a:graphic>
      </p:graphicFrame>
      <p:sp>
        <p:nvSpPr>
          <p:cNvPr id="3" name="Slide Number Placeholder 2"/>
          <p:cNvSpPr>
            <a:spLocks noGrp="1"/>
          </p:cNvSpPr>
          <p:nvPr>
            <p:ph type="sldNum" sz="quarter" idx="12"/>
          </p:nvPr>
        </p:nvSpPr>
        <p:spPr/>
        <p:txBody>
          <a:bodyPr/>
          <a:lstStyle/>
          <a:p>
            <a:fld id="{14A1B8CE-383B-4C79-9B50-68C1054AA4E2}" type="slidenum">
              <a:rPr lang="en-US" smtClean="0"/>
              <a:t>41</a:t>
            </a:fld>
            <a:endParaRPr lang="en-US"/>
          </a:p>
        </p:txBody>
      </p:sp>
    </p:spTree>
    <p:extLst>
      <p:ext uri="{BB962C8B-B14F-4D97-AF65-F5344CB8AC3E}">
        <p14:creationId xmlns:p14="http://schemas.microsoft.com/office/powerpoint/2010/main" val="2859623953"/>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964" y="333549"/>
            <a:ext cx="11588071" cy="1325563"/>
          </a:xfrm>
        </p:spPr>
        <p:txBody>
          <a:bodyPr>
            <a:noAutofit/>
          </a:bodyPr>
          <a:lstStyle/>
          <a:p>
            <a:r>
              <a:rPr lang="en-US" sz="4800" b="1" dirty="0">
                <a:solidFill>
                  <a:srgbClr val="FFC000"/>
                </a:solidFill>
              </a:rPr>
              <a:t>MCR Staff may Contact you Regarding: </a:t>
            </a:r>
          </a:p>
        </p:txBody>
      </p:sp>
      <p:sp>
        <p:nvSpPr>
          <p:cNvPr id="3" name="Content Placeholder 2"/>
          <p:cNvSpPr>
            <a:spLocks noGrp="1"/>
          </p:cNvSpPr>
          <p:nvPr>
            <p:ph idx="1"/>
          </p:nvPr>
        </p:nvSpPr>
        <p:spPr>
          <a:xfrm>
            <a:off x="838200" y="2200275"/>
            <a:ext cx="10515600" cy="3976688"/>
          </a:xfrm>
        </p:spPr>
        <p:txBody>
          <a:bodyPr>
            <a:normAutofit/>
          </a:bodyPr>
          <a:lstStyle/>
          <a:p>
            <a:pPr>
              <a:lnSpc>
                <a:spcPct val="150000"/>
              </a:lnSpc>
            </a:pPr>
            <a:r>
              <a:rPr lang="en-US" sz="3600" dirty="0"/>
              <a:t>Data omissions</a:t>
            </a:r>
          </a:p>
          <a:p>
            <a:pPr>
              <a:lnSpc>
                <a:spcPct val="150000"/>
              </a:lnSpc>
            </a:pPr>
            <a:r>
              <a:rPr lang="en-US" sz="3600" dirty="0"/>
              <a:t>Data inconsistencies</a:t>
            </a:r>
          </a:p>
          <a:p>
            <a:pPr>
              <a:lnSpc>
                <a:spcPct val="150000"/>
              </a:lnSpc>
            </a:pPr>
            <a:r>
              <a:rPr lang="en-US" sz="3600" dirty="0"/>
              <a:t>Not reporting</a:t>
            </a:r>
          </a:p>
          <a:p>
            <a:pPr>
              <a:lnSpc>
                <a:spcPct val="150000"/>
              </a:lnSpc>
            </a:pPr>
            <a:r>
              <a:rPr lang="en-US" sz="3600" dirty="0"/>
              <a:t>Illegible handwriting (if using form) </a:t>
            </a:r>
          </a:p>
        </p:txBody>
      </p:sp>
      <p:sp>
        <p:nvSpPr>
          <p:cNvPr id="4" name="Slide Number Placeholder 3"/>
          <p:cNvSpPr>
            <a:spLocks noGrp="1"/>
          </p:cNvSpPr>
          <p:nvPr>
            <p:ph type="sldNum" sz="quarter" idx="12"/>
          </p:nvPr>
        </p:nvSpPr>
        <p:spPr/>
        <p:txBody>
          <a:bodyPr/>
          <a:lstStyle/>
          <a:p>
            <a:fld id="{14A1B8CE-383B-4C79-9B50-68C1054AA4E2}" type="slidenum">
              <a:rPr lang="en-US" smtClean="0"/>
              <a:t>42</a:t>
            </a:fld>
            <a:endParaRPr lang="en-US"/>
          </a:p>
        </p:txBody>
      </p:sp>
    </p:spTree>
    <p:extLst>
      <p:ext uri="{BB962C8B-B14F-4D97-AF65-F5344CB8AC3E}">
        <p14:creationId xmlns:p14="http://schemas.microsoft.com/office/powerpoint/2010/main" val="648929358"/>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17250" y="225411"/>
            <a:ext cx="10920484" cy="1325563"/>
          </a:xfrm>
        </p:spPr>
        <p:txBody>
          <a:bodyPr>
            <a:normAutofit/>
          </a:bodyPr>
          <a:lstStyle/>
          <a:p>
            <a:r>
              <a:rPr lang="en-US" sz="5400" b="1" dirty="0">
                <a:solidFill>
                  <a:srgbClr val="FFC000"/>
                </a:solidFill>
              </a:rPr>
              <a:t>Contact Us</a:t>
            </a:r>
          </a:p>
        </p:txBody>
      </p:sp>
      <p:sp>
        <p:nvSpPr>
          <p:cNvPr id="3" name="Content Placeholder 2"/>
          <p:cNvSpPr>
            <a:spLocks noGrp="1"/>
          </p:cNvSpPr>
          <p:nvPr>
            <p:ph idx="1"/>
          </p:nvPr>
        </p:nvSpPr>
        <p:spPr>
          <a:xfrm>
            <a:off x="417250" y="1595590"/>
            <a:ext cx="5956917" cy="4956129"/>
          </a:xfrm>
        </p:spPr>
        <p:txBody>
          <a:bodyPr>
            <a:normAutofit lnSpcReduction="10000"/>
          </a:bodyPr>
          <a:lstStyle/>
          <a:p>
            <a:pPr marL="0" indent="0">
              <a:buNone/>
            </a:pPr>
            <a:r>
              <a:rPr lang="en-US" sz="4000" dirty="0"/>
              <a:t>For more information, please visit our website:</a:t>
            </a:r>
          </a:p>
          <a:p>
            <a:pPr marL="0" indent="0">
              <a:buNone/>
            </a:pPr>
            <a:endParaRPr lang="en-US" sz="4000" dirty="0"/>
          </a:p>
          <a:p>
            <a:endParaRPr lang="en-US" sz="1200" dirty="0"/>
          </a:p>
          <a:p>
            <a:pPr marL="0" indent="0">
              <a:buNone/>
            </a:pPr>
            <a:r>
              <a:rPr lang="en-US" sz="2400" dirty="0">
                <a:hlinkClick r:id="rId3"/>
              </a:rPr>
              <a:t>http://mcr.umh.edu/mcr-cancer-reporting-nonhospital.php</a:t>
            </a:r>
            <a:endParaRPr lang="en-US" sz="2400" dirty="0"/>
          </a:p>
          <a:p>
            <a:pPr marL="0" indent="0">
              <a:buNone/>
            </a:pPr>
            <a:endParaRPr lang="en-US" sz="4000" dirty="0"/>
          </a:p>
          <a:p>
            <a:pPr marL="0" indent="0">
              <a:buNone/>
            </a:pPr>
            <a:r>
              <a:rPr lang="en-US" dirty="0"/>
              <a:t>Or give us a call: </a:t>
            </a:r>
          </a:p>
          <a:p>
            <a:pPr marL="0" indent="0">
              <a:buNone/>
            </a:pPr>
            <a:r>
              <a:rPr lang="en-US" sz="4000" dirty="0"/>
              <a:t>1-800-392-2829 </a:t>
            </a:r>
            <a:r>
              <a:rPr lang="en-US" dirty="0"/>
              <a:t>or </a:t>
            </a:r>
          </a:p>
          <a:p>
            <a:pPr marL="0" indent="0">
              <a:buNone/>
            </a:pPr>
            <a:r>
              <a:rPr lang="en-US" sz="4000" dirty="0"/>
              <a:t>573-882-7775</a:t>
            </a:r>
          </a:p>
          <a:p>
            <a:pPr marL="0" indent="0">
              <a:buNone/>
            </a:pPr>
            <a:endParaRPr lang="en-US" sz="4000" dirty="0"/>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43</a:t>
            </a:fld>
            <a:endParaRPr lang="en-US"/>
          </a:p>
        </p:txBody>
      </p:sp>
    </p:spTree>
    <p:extLst>
      <p:ext uri="{BB962C8B-B14F-4D97-AF65-F5344CB8AC3E}">
        <p14:creationId xmlns:p14="http://schemas.microsoft.com/office/powerpoint/2010/main" val="87082638"/>
      </p:ext>
    </p:extLst>
  </p:cSld>
  <p:clrMapOvr>
    <a:overrideClrMapping bg1="lt1" tx1="dk1" bg2="lt2" tx2="dk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22134" y="225411"/>
            <a:ext cx="10515600" cy="1325563"/>
          </a:xfrm>
        </p:spPr>
        <p:txBody>
          <a:bodyPr>
            <a:normAutofit/>
          </a:bodyPr>
          <a:lstStyle/>
          <a:p>
            <a:pPr algn="ctr"/>
            <a:r>
              <a:rPr lang="en-US" sz="7200" b="1" dirty="0">
                <a:solidFill>
                  <a:srgbClr val="FFC000"/>
                </a:solidFill>
              </a:rPr>
              <a:t>Thank You! </a:t>
            </a:r>
          </a:p>
        </p:txBody>
      </p:sp>
      <p:sp>
        <p:nvSpPr>
          <p:cNvPr id="3" name="Content Placeholder 2"/>
          <p:cNvSpPr>
            <a:spLocks noGrp="1"/>
          </p:cNvSpPr>
          <p:nvPr>
            <p:ph idx="1"/>
          </p:nvPr>
        </p:nvSpPr>
        <p:spPr>
          <a:xfrm>
            <a:off x="838200" y="2771775"/>
            <a:ext cx="10515600" cy="3405188"/>
          </a:xfrm>
        </p:spPr>
        <p:txBody>
          <a:bodyPr>
            <a:normAutofit/>
          </a:bodyPr>
          <a:lstStyle/>
          <a:p>
            <a:pPr marL="0" indent="0" algn="ctr">
              <a:buNone/>
            </a:pPr>
            <a:r>
              <a:rPr lang="en-US" sz="4000" dirty="0"/>
              <a:t>By working together, </a:t>
            </a:r>
          </a:p>
          <a:p>
            <a:pPr marL="0" indent="0" algn="ctr">
              <a:buNone/>
            </a:pPr>
            <a:r>
              <a:rPr lang="en-US" sz="4000" dirty="0"/>
              <a:t>we can assure complete, accurate </a:t>
            </a:r>
          </a:p>
          <a:p>
            <a:pPr marL="0" indent="0" algn="ctr">
              <a:buNone/>
            </a:pPr>
            <a:r>
              <a:rPr lang="en-US" sz="4000" dirty="0"/>
              <a:t>cancer data for Missouri!</a:t>
            </a:r>
          </a:p>
          <a:p>
            <a:pPr marL="0" indent="0">
              <a:buNone/>
            </a:pPr>
            <a:endParaRPr lang="en-US" dirty="0"/>
          </a:p>
          <a:p>
            <a:pPr marL="0" indent="0">
              <a:buNone/>
            </a:pPr>
            <a:endParaRPr lang="en-US" dirty="0"/>
          </a:p>
          <a:p>
            <a:pPr marL="0" indent="0">
              <a:buNone/>
            </a:pPr>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44</a:t>
            </a:fld>
            <a:endParaRPr lang="en-US"/>
          </a:p>
        </p:txBody>
      </p:sp>
    </p:spTree>
    <p:extLst>
      <p:ext uri="{BB962C8B-B14F-4D97-AF65-F5344CB8AC3E}">
        <p14:creationId xmlns:p14="http://schemas.microsoft.com/office/powerpoint/2010/main" val="215249220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rgbClr val="FFC000"/>
                </a:solidFill>
              </a:rPr>
              <a:t>II. General Background</a:t>
            </a:r>
          </a:p>
        </p:txBody>
      </p:sp>
      <p:sp>
        <p:nvSpPr>
          <p:cNvPr id="3" name="Content Placeholder 2"/>
          <p:cNvSpPr>
            <a:spLocks noGrp="1"/>
          </p:cNvSpPr>
          <p:nvPr>
            <p:ph idx="1"/>
          </p:nvPr>
        </p:nvSpPr>
        <p:spPr/>
        <p:txBody>
          <a:bodyPr>
            <a:normAutofit/>
          </a:bodyPr>
          <a:lstStyle/>
          <a:p>
            <a:pPr marL="0" indent="0">
              <a:buNone/>
            </a:pPr>
            <a:r>
              <a:rPr lang="en-US" sz="3600" b="1" dirty="0"/>
              <a:t>In this section you will learn about:</a:t>
            </a:r>
          </a:p>
          <a:p>
            <a:pPr marL="0" indent="0">
              <a:buNone/>
            </a:pPr>
            <a:endParaRPr lang="en-US" sz="900" b="1" dirty="0"/>
          </a:p>
          <a:p>
            <a:pPr>
              <a:lnSpc>
                <a:spcPct val="150000"/>
              </a:lnSpc>
            </a:pPr>
            <a:r>
              <a:rPr lang="en-US" sz="3000" dirty="0"/>
              <a:t>The background and history of the Missouri Cancer  Registry</a:t>
            </a:r>
          </a:p>
          <a:p>
            <a:pPr>
              <a:lnSpc>
                <a:spcPct val="150000"/>
              </a:lnSpc>
            </a:pPr>
            <a:r>
              <a:rPr lang="en-US" sz="3000" dirty="0"/>
              <a:t>Missouri Reporting Legislation</a:t>
            </a:r>
          </a:p>
          <a:p>
            <a:pPr>
              <a:lnSpc>
                <a:spcPct val="150000"/>
              </a:lnSpc>
            </a:pPr>
            <a:r>
              <a:rPr lang="en-US" sz="3000" dirty="0"/>
              <a:t>The importance of cancer data reporting by non-hospital facilities</a:t>
            </a:r>
          </a:p>
          <a:p>
            <a:pPr>
              <a:lnSpc>
                <a:spcPct val="150000"/>
              </a:lnSpc>
            </a:pPr>
            <a:r>
              <a:rPr lang="en-US" sz="3000" dirty="0"/>
              <a:t>What happens to your data after it is reported to MCR</a:t>
            </a:r>
          </a:p>
          <a:p>
            <a:pPr>
              <a:lnSpc>
                <a:spcPct val="150000"/>
              </a:lnSpc>
            </a:pPr>
            <a:r>
              <a:rPr lang="en-US" sz="3000" dirty="0"/>
              <a:t>Issues of confidentiality of data reported to MCR</a:t>
            </a:r>
          </a:p>
          <a:p>
            <a:endParaRPr lang="en-US" sz="3000" dirty="0">
              <a:solidFill>
                <a:schemeClr val="accent4"/>
              </a:solidFill>
            </a:endParaRPr>
          </a:p>
        </p:txBody>
      </p:sp>
      <p:sp>
        <p:nvSpPr>
          <p:cNvPr id="4" name="Slide Number Placeholder 3"/>
          <p:cNvSpPr>
            <a:spLocks noGrp="1"/>
          </p:cNvSpPr>
          <p:nvPr>
            <p:ph type="sldNum" sz="quarter" idx="12"/>
          </p:nvPr>
        </p:nvSpPr>
        <p:spPr/>
        <p:txBody>
          <a:bodyPr/>
          <a:lstStyle/>
          <a:p>
            <a:fld id="{14A1B8CE-383B-4C79-9B50-68C1054AA4E2}" type="slidenum">
              <a:rPr lang="en-US" smtClean="0"/>
              <a:t>5</a:t>
            </a:fld>
            <a:endParaRPr lang="en-US"/>
          </a:p>
        </p:txBody>
      </p:sp>
    </p:spTree>
    <p:extLst>
      <p:ext uri="{BB962C8B-B14F-4D97-AF65-F5344CB8AC3E}">
        <p14:creationId xmlns:p14="http://schemas.microsoft.com/office/powerpoint/2010/main" val="174151625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78710" y="450756"/>
            <a:ext cx="11164541" cy="803997"/>
          </a:xfrm>
        </p:spPr>
        <p:txBody>
          <a:bodyPr>
            <a:noAutofit/>
          </a:bodyPr>
          <a:lstStyle/>
          <a:p>
            <a:r>
              <a:rPr lang="en-US" sz="4400" b="1" dirty="0">
                <a:solidFill>
                  <a:srgbClr val="FFC000"/>
                </a:solidFill>
              </a:rPr>
              <a:t>What is the Missouri Cancer Registry (MCR)?</a:t>
            </a:r>
          </a:p>
        </p:txBody>
      </p:sp>
      <p:sp>
        <p:nvSpPr>
          <p:cNvPr id="3" name="Content Placeholder 2"/>
          <p:cNvSpPr>
            <a:spLocks noGrp="1"/>
          </p:cNvSpPr>
          <p:nvPr>
            <p:ph idx="1"/>
          </p:nvPr>
        </p:nvSpPr>
        <p:spPr>
          <a:xfrm>
            <a:off x="838200" y="1924494"/>
            <a:ext cx="10515600" cy="4699590"/>
          </a:xfrm>
        </p:spPr>
        <p:txBody>
          <a:bodyPr>
            <a:normAutofit fontScale="62500" lnSpcReduction="20000"/>
          </a:bodyPr>
          <a:lstStyle/>
          <a:p>
            <a:pPr marL="0" indent="0">
              <a:buNone/>
            </a:pPr>
            <a:r>
              <a:rPr lang="en-US" sz="3600" b="1" dirty="0"/>
              <a:t>The MCR is the state’s central cancer information center</a:t>
            </a:r>
          </a:p>
          <a:p>
            <a:pPr marL="0" indent="0">
              <a:buNone/>
            </a:pPr>
            <a:endParaRPr lang="en-US" sz="3600" b="1" dirty="0"/>
          </a:p>
          <a:p>
            <a:pPr>
              <a:lnSpc>
                <a:spcPct val="170000"/>
              </a:lnSpc>
            </a:pPr>
            <a:r>
              <a:rPr lang="en-US" sz="3200" dirty="0"/>
              <a:t>Founded in 1972 (data submissions from hospital-based registries were voluntary)</a:t>
            </a:r>
          </a:p>
          <a:p>
            <a:pPr>
              <a:lnSpc>
                <a:spcPct val="170000"/>
              </a:lnSpc>
            </a:pPr>
            <a:r>
              <a:rPr lang="en-US" sz="3200" dirty="0"/>
              <a:t>Legally established in 1984 when the Missouri General Assembly passed a bill to require hospital inpatient cancer reporting </a:t>
            </a:r>
          </a:p>
          <a:p>
            <a:pPr>
              <a:lnSpc>
                <a:spcPct val="170000"/>
              </a:lnSpc>
            </a:pPr>
            <a:r>
              <a:rPr lang="en-US" sz="3200" dirty="0"/>
              <a:t>Due to changes in the health care delivery system, an increasing number of cancer cases are now being treated outside the hospital setting. Therefore, an expanded cancer reporting law was passed in 1999 r</a:t>
            </a:r>
            <a:r>
              <a:rPr lang="en-US" dirty="0"/>
              <a:t>equiring pathology laboratories, ambulatory surgery centers, freestanding cancer clinics and treatment centers, physicians and long-term care facilities to also report cancer cases</a:t>
            </a:r>
          </a:p>
          <a:p>
            <a:pPr marL="118872" indent="0">
              <a:buNone/>
            </a:pPr>
            <a:endParaRPr lang="en-US" sz="3200" dirty="0"/>
          </a:p>
        </p:txBody>
      </p:sp>
      <p:sp>
        <p:nvSpPr>
          <p:cNvPr id="4" name="Slide Number Placeholder 3"/>
          <p:cNvSpPr>
            <a:spLocks noGrp="1"/>
          </p:cNvSpPr>
          <p:nvPr>
            <p:ph type="sldNum" sz="quarter" idx="12"/>
          </p:nvPr>
        </p:nvSpPr>
        <p:spPr/>
        <p:txBody>
          <a:bodyPr/>
          <a:lstStyle/>
          <a:p>
            <a:fld id="{14A1B8CE-383B-4C79-9B50-68C1054AA4E2}" type="slidenum">
              <a:rPr lang="en-US" smtClean="0"/>
              <a:t>6</a:t>
            </a:fld>
            <a:endParaRPr lang="en-US"/>
          </a:p>
        </p:txBody>
      </p:sp>
    </p:spTree>
    <p:extLst>
      <p:ext uri="{BB962C8B-B14F-4D97-AF65-F5344CB8AC3E}">
        <p14:creationId xmlns:p14="http://schemas.microsoft.com/office/powerpoint/2010/main" val="15465043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428625"/>
            <a:ext cx="10515600" cy="1262063"/>
          </a:xfrm>
        </p:spPr>
        <p:txBody>
          <a:bodyPr>
            <a:noAutofit/>
          </a:bodyPr>
          <a:lstStyle/>
          <a:p>
            <a:r>
              <a:rPr lang="en-US" sz="5400" b="1" dirty="0">
                <a:solidFill>
                  <a:srgbClr val="FFC000"/>
                </a:solidFill>
              </a:rPr>
              <a:t>Missouri Reporting Legislation</a:t>
            </a:r>
          </a:p>
        </p:txBody>
      </p:sp>
      <p:sp>
        <p:nvSpPr>
          <p:cNvPr id="3" name="Content Placeholder 2"/>
          <p:cNvSpPr>
            <a:spLocks noGrp="1"/>
          </p:cNvSpPr>
          <p:nvPr>
            <p:ph idx="1"/>
          </p:nvPr>
        </p:nvSpPr>
        <p:spPr>
          <a:xfrm>
            <a:off x="838200" y="2052084"/>
            <a:ext cx="10515600" cy="4482066"/>
          </a:xfrm>
        </p:spPr>
        <p:txBody>
          <a:bodyPr>
            <a:normAutofit fontScale="70000" lnSpcReduction="20000"/>
          </a:bodyPr>
          <a:lstStyle/>
          <a:p>
            <a:pPr marL="0" indent="0">
              <a:buNone/>
            </a:pPr>
            <a:r>
              <a:rPr lang="en-US" sz="3200" b="1" dirty="0"/>
              <a:t>Missouri Bill Requiring Inpatient Reporting by Hospitals 1984</a:t>
            </a:r>
          </a:p>
          <a:p>
            <a:r>
              <a:rPr lang="en-US" dirty="0"/>
              <a:t>The purpose of the Missouri Cancer Registry is to ensure an accurate and continuing source of data concerning cancer and certain specified benign tumors. </a:t>
            </a:r>
          </a:p>
          <a:p>
            <a:pPr marL="0" indent="0">
              <a:buNone/>
            </a:pPr>
            <a:endParaRPr lang="en-US" sz="3200" dirty="0"/>
          </a:p>
          <a:p>
            <a:pPr marL="0" indent="0">
              <a:buNone/>
            </a:pPr>
            <a:r>
              <a:rPr lang="en-US" sz="3200" b="1" dirty="0"/>
              <a:t>Expanded Cancer Reporting Law of 1999</a:t>
            </a:r>
          </a:p>
          <a:p>
            <a:r>
              <a:rPr lang="en-US" sz="3200" dirty="0"/>
              <a:t>Required that “physician offices, pathology laboratories, ambulatory surgical centers, residential care facilities and assisted living facilities, intermediate care facilities, skilled nursing facilities, and free-standing cancer clinics and treatment centers” report to the MCR.</a:t>
            </a:r>
          </a:p>
          <a:p>
            <a:pPr marL="0" indent="0">
              <a:buNone/>
            </a:pPr>
            <a:endParaRPr lang="en-US" sz="3200" dirty="0"/>
          </a:p>
          <a:p>
            <a:pPr marL="0" indent="0">
              <a:buNone/>
            </a:pPr>
            <a:r>
              <a:rPr lang="en-US" sz="3200" b="1" dirty="0"/>
              <a:t>Cancer as a Communicable Disease</a:t>
            </a:r>
          </a:p>
          <a:p>
            <a:r>
              <a:rPr lang="en-US" sz="3200" dirty="0"/>
              <a:t>In June 2008, cancer was included in the Missouri Department of Health and Senior Services (DHSS) list of reportable diseases and conditions. This crucial update duly reinforces the importance of cancer reporting by all entities within the state.</a:t>
            </a:r>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7</a:t>
            </a:fld>
            <a:endParaRPr lang="en-US"/>
          </a:p>
        </p:txBody>
      </p:sp>
    </p:spTree>
    <p:extLst>
      <p:ext uri="{BB962C8B-B14F-4D97-AF65-F5344CB8AC3E}">
        <p14:creationId xmlns:p14="http://schemas.microsoft.com/office/powerpoint/2010/main" val="97400907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7438" y="552302"/>
            <a:ext cx="11770242" cy="1106488"/>
          </a:xfrm>
        </p:spPr>
        <p:txBody>
          <a:bodyPr>
            <a:noAutofit/>
          </a:bodyPr>
          <a:lstStyle/>
          <a:p>
            <a:r>
              <a:rPr lang="en-US" sz="4800" b="1" dirty="0">
                <a:solidFill>
                  <a:srgbClr val="FFC000"/>
                </a:solidFill>
              </a:rPr>
              <a:t>National Program of Cancer Registries </a:t>
            </a:r>
            <a:r>
              <a:rPr lang="en-US" sz="3600" b="1" dirty="0">
                <a:solidFill>
                  <a:srgbClr val="FFC000"/>
                </a:solidFill>
              </a:rPr>
              <a:t>(NPCR)</a:t>
            </a:r>
          </a:p>
        </p:txBody>
      </p:sp>
      <p:sp>
        <p:nvSpPr>
          <p:cNvPr id="3" name="Content Placeholder 2"/>
          <p:cNvSpPr>
            <a:spLocks noGrp="1"/>
          </p:cNvSpPr>
          <p:nvPr>
            <p:ph idx="1"/>
          </p:nvPr>
        </p:nvSpPr>
        <p:spPr>
          <a:xfrm>
            <a:off x="838200" y="1945758"/>
            <a:ext cx="10515600" cy="4565878"/>
          </a:xfrm>
        </p:spPr>
        <p:txBody>
          <a:bodyPr>
            <a:normAutofit/>
          </a:bodyPr>
          <a:lstStyle/>
          <a:p>
            <a:pPr marL="0" indent="0">
              <a:buNone/>
            </a:pPr>
            <a:r>
              <a:rPr lang="en-US" sz="2400" b="1" dirty="0"/>
              <a:t>The NPCR provides funding and support for state cancer registries to:</a:t>
            </a:r>
          </a:p>
          <a:p>
            <a:pPr marL="0" indent="0">
              <a:buNone/>
            </a:pPr>
            <a:endParaRPr lang="en-US" sz="800" b="1" dirty="0"/>
          </a:p>
          <a:p>
            <a:r>
              <a:rPr lang="en-US" sz="2400" dirty="0"/>
              <a:t>Monitor cancer trends over time</a:t>
            </a:r>
          </a:p>
          <a:p>
            <a:r>
              <a:rPr lang="en-US" sz="2400" dirty="0"/>
              <a:t>Determine cancer patterns in various populations</a:t>
            </a:r>
          </a:p>
          <a:p>
            <a:r>
              <a:rPr lang="en-US" sz="2400" dirty="0"/>
              <a:t>Guide planning and evaluation of cancer control programs</a:t>
            </a:r>
          </a:p>
          <a:p>
            <a:r>
              <a:rPr lang="en-US" sz="2400" dirty="0"/>
              <a:t>Help set priorities for allocating health resources</a:t>
            </a:r>
          </a:p>
          <a:p>
            <a:r>
              <a:rPr lang="en-US" sz="2400" dirty="0"/>
              <a:t>Advance cancer research</a:t>
            </a:r>
          </a:p>
          <a:p>
            <a:r>
              <a:rPr lang="en-US" sz="2400" dirty="0"/>
              <a:t>Provide information for a national database of cancer incidence</a:t>
            </a:r>
          </a:p>
          <a:p>
            <a:pPr marL="118872" indent="0">
              <a:buNone/>
            </a:pPr>
            <a:endParaRPr lang="en-US" sz="2000" dirty="0"/>
          </a:p>
          <a:p>
            <a:pPr marL="0" indent="0">
              <a:buNone/>
            </a:pPr>
            <a:endParaRPr lang="en-US" sz="1000" dirty="0"/>
          </a:p>
          <a:p>
            <a:pPr marL="0" indent="0">
              <a:buNone/>
            </a:pPr>
            <a:r>
              <a:rPr lang="en-US" sz="2000" b="1" dirty="0"/>
              <a:t>Missouri began receiving funds from NPCR in 1995. For further information regarding NPCR:        </a:t>
            </a:r>
            <a:r>
              <a:rPr lang="en-US" sz="2000" b="1" dirty="0">
                <a:solidFill>
                  <a:schemeClr val="accent4"/>
                </a:solidFill>
                <a:hlinkClick r:id="rId3"/>
              </a:rPr>
              <a:t>http://www.cdc.gov/cancer/npcr</a:t>
            </a:r>
            <a:endParaRPr lang="en-US" sz="2000" b="1" dirty="0">
              <a:solidFill>
                <a:schemeClr val="accent4"/>
              </a:solidFill>
            </a:endParaRPr>
          </a:p>
          <a:p>
            <a:r>
              <a:rPr lang="en-US" sz="2000" b="1" dirty="0"/>
              <a:t>Like other NPCR state registries, Missouri’s central registry is population-based</a:t>
            </a:r>
          </a:p>
          <a:p>
            <a:endParaRPr lang="en-US" sz="2000" dirty="0"/>
          </a:p>
        </p:txBody>
      </p:sp>
      <p:sp>
        <p:nvSpPr>
          <p:cNvPr id="4" name="Slide Number Placeholder 3"/>
          <p:cNvSpPr>
            <a:spLocks noGrp="1"/>
          </p:cNvSpPr>
          <p:nvPr>
            <p:ph type="sldNum" sz="quarter" idx="12"/>
          </p:nvPr>
        </p:nvSpPr>
        <p:spPr/>
        <p:txBody>
          <a:bodyPr/>
          <a:lstStyle/>
          <a:p>
            <a:fld id="{14A1B8CE-383B-4C79-9B50-68C1054AA4E2}" type="slidenum">
              <a:rPr lang="en-US" smtClean="0"/>
              <a:t>8</a:t>
            </a:fld>
            <a:endParaRPr lang="en-US"/>
          </a:p>
        </p:txBody>
      </p:sp>
    </p:spTree>
    <p:extLst>
      <p:ext uri="{BB962C8B-B14F-4D97-AF65-F5344CB8AC3E}">
        <p14:creationId xmlns:p14="http://schemas.microsoft.com/office/powerpoint/2010/main" val="271231305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Autofit/>
          </a:bodyPr>
          <a:lstStyle/>
          <a:p>
            <a:r>
              <a:rPr lang="en-US" sz="5500" b="1" dirty="0">
                <a:solidFill>
                  <a:srgbClr val="FFC000"/>
                </a:solidFill>
              </a:rPr>
              <a:t>Goal of MCR Data Collection</a:t>
            </a:r>
            <a:br>
              <a:rPr lang="en-US" sz="5500" dirty="0">
                <a:solidFill>
                  <a:srgbClr val="FFC000"/>
                </a:solidFill>
              </a:rPr>
            </a:br>
            <a:endParaRPr lang="en-US" sz="5500" dirty="0">
              <a:solidFill>
                <a:srgbClr val="FFC000"/>
              </a:solidFill>
            </a:endParaRPr>
          </a:p>
        </p:txBody>
      </p:sp>
      <p:sp>
        <p:nvSpPr>
          <p:cNvPr id="3" name="Content Placeholder 2"/>
          <p:cNvSpPr>
            <a:spLocks noGrp="1"/>
          </p:cNvSpPr>
          <p:nvPr>
            <p:ph idx="1"/>
          </p:nvPr>
        </p:nvSpPr>
        <p:spPr>
          <a:xfrm>
            <a:off x="609600" y="2126512"/>
            <a:ext cx="10972800" cy="4274289"/>
          </a:xfrm>
        </p:spPr>
        <p:txBody>
          <a:bodyPr/>
          <a:lstStyle/>
          <a:p>
            <a:pPr marL="0" indent="0">
              <a:buNone/>
            </a:pPr>
            <a:r>
              <a:rPr lang="en-US" sz="3600" b="1" dirty="0"/>
              <a:t>The MCR collects information on:</a:t>
            </a:r>
          </a:p>
          <a:p>
            <a:pPr marL="0" indent="0">
              <a:buNone/>
            </a:pPr>
            <a:endParaRPr lang="en-US" sz="2000" b="1" dirty="0">
              <a:solidFill>
                <a:schemeClr val="accent4"/>
              </a:solidFill>
            </a:endParaRPr>
          </a:p>
          <a:p>
            <a:pPr>
              <a:lnSpc>
                <a:spcPct val="150000"/>
              </a:lnSpc>
            </a:pPr>
            <a:r>
              <a:rPr lang="en-US" sz="3000" dirty="0"/>
              <a:t>Newly diagnosed cancer cases</a:t>
            </a:r>
          </a:p>
          <a:p>
            <a:pPr>
              <a:lnSpc>
                <a:spcPct val="150000"/>
              </a:lnSpc>
            </a:pPr>
            <a:r>
              <a:rPr lang="en-US" sz="3000" dirty="0"/>
              <a:t>Cancer treatment</a:t>
            </a:r>
          </a:p>
          <a:p>
            <a:pPr>
              <a:lnSpc>
                <a:spcPct val="150000"/>
              </a:lnSpc>
            </a:pPr>
            <a:r>
              <a:rPr lang="en-US" sz="3000" dirty="0"/>
              <a:t>Cancer deaths</a:t>
            </a:r>
          </a:p>
          <a:p>
            <a:endParaRPr lang="en-US" dirty="0"/>
          </a:p>
        </p:txBody>
      </p:sp>
      <p:sp>
        <p:nvSpPr>
          <p:cNvPr id="4" name="Slide Number Placeholder 3"/>
          <p:cNvSpPr>
            <a:spLocks noGrp="1"/>
          </p:cNvSpPr>
          <p:nvPr>
            <p:ph type="sldNum" sz="quarter" idx="12"/>
          </p:nvPr>
        </p:nvSpPr>
        <p:spPr/>
        <p:txBody>
          <a:bodyPr/>
          <a:lstStyle/>
          <a:p>
            <a:fld id="{14A1B8CE-383B-4C79-9B50-68C1054AA4E2}" type="slidenum">
              <a:rPr lang="en-US" smtClean="0"/>
              <a:t>9</a:t>
            </a:fld>
            <a:endParaRPr lang="en-US"/>
          </a:p>
        </p:txBody>
      </p:sp>
    </p:spTree>
    <p:extLst>
      <p:ext uri="{BB962C8B-B14F-4D97-AF65-F5344CB8AC3E}">
        <p14:creationId xmlns:p14="http://schemas.microsoft.com/office/powerpoint/2010/main" val="3742376609"/>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2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4.xml><?xml version="1.0" encoding="utf-8"?>
<a:theme xmlns:a="http://schemas.openxmlformats.org/drawingml/2006/main" name="3_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1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0.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7.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8.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9.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2342</TotalTime>
  <Words>2869</Words>
  <Application>Microsoft Office PowerPoint</Application>
  <PresentationFormat>Widescreen</PresentationFormat>
  <Paragraphs>473</Paragraphs>
  <Slides>44</Slides>
  <Notes>2</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44</vt:i4>
      </vt:variant>
    </vt:vector>
  </HeadingPairs>
  <TitlesOfParts>
    <vt:vector size="54" baseType="lpstr">
      <vt:lpstr>Arial</vt:lpstr>
      <vt:lpstr>Calibri</vt:lpstr>
      <vt:lpstr>Corbel</vt:lpstr>
      <vt:lpstr>Wingdings</vt:lpstr>
      <vt:lpstr>Wingdings 2</vt:lpstr>
      <vt:lpstr>Wingdings 3</vt:lpstr>
      <vt:lpstr>Module</vt:lpstr>
      <vt:lpstr>1_Module</vt:lpstr>
      <vt:lpstr>2_Module</vt:lpstr>
      <vt:lpstr>3_Module</vt:lpstr>
      <vt:lpstr>Non-hospital  Cancer Reporting Guidelines and Tips </vt:lpstr>
      <vt:lpstr>PowerPoint Presentation</vt:lpstr>
      <vt:lpstr>Non-hospital Data Reporters</vt:lpstr>
      <vt:lpstr>I. Overall Learning Objectives</vt:lpstr>
      <vt:lpstr>II. General Background</vt:lpstr>
      <vt:lpstr>What is the Missouri Cancer Registry (MCR)?</vt:lpstr>
      <vt:lpstr>Missouri Reporting Legislation</vt:lpstr>
      <vt:lpstr>National Program of Cancer Registries (NPCR)</vt:lpstr>
      <vt:lpstr>Goal of MCR Data Collection </vt:lpstr>
      <vt:lpstr>Why Non-hospital Reporting?</vt:lpstr>
      <vt:lpstr>Types of Cancers Diagnosed and Treated Outside of the Hospital</vt:lpstr>
      <vt:lpstr>What Happens to Cancer Data Reported to MCR?</vt:lpstr>
      <vt:lpstr>Confidentiality of Data is of Crucial Importance to MCR</vt:lpstr>
      <vt:lpstr>III. Why Report?</vt:lpstr>
      <vt:lpstr>Cancer Data Required to be Reported to MCR</vt:lpstr>
      <vt:lpstr>Follow-up Data may be Required </vt:lpstr>
      <vt:lpstr>Time Period for Reporting</vt:lpstr>
      <vt:lpstr>How is MCR Data Used in the Fight Against Cancer? </vt:lpstr>
      <vt:lpstr>IV. Why do physicians, path labs, ambulatory surgery centers and other non-hospital facilities need to report?</vt:lpstr>
      <vt:lpstr>Why Non-hospital Facilities in Missouri Need to Report</vt:lpstr>
      <vt:lpstr>V. What Neoplasms are Reportable to MCR?</vt:lpstr>
      <vt:lpstr>How is a Case Selected?</vt:lpstr>
      <vt:lpstr>Follow These Guidelines When Selecting Cases Using Text</vt:lpstr>
      <vt:lpstr>Report Neoplasms Described with the Following Terms  </vt:lpstr>
      <vt:lpstr>Report Benign or Borderline Tumors of the Brain and CNS   </vt:lpstr>
      <vt:lpstr>Follow These Guidelines When Selecting Cases Using Codes:</vt:lpstr>
      <vt:lpstr>Additional Guidelines</vt:lpstr>
      <vt:lpstr>Reportability Tips to Remember</vt:lpstr>
      <vt:lpstr>Reportability Tips to Remember</vt:lpstr>
      <vt:lpstr>Exclusions to Reporting</vt:lpstr>
      <vt:lpstr>VI. When to Report Cases to MCR</vt:lpstr>
      <vt:lpstr>Reporting Schedule</vt:lpstr>
      <vt:lpstr>Data Submissions </vt:lpstr>
      <vt:lpstr>Cancer Reporting Methods</vt:lpstr>
      <vt:lpstr>General Instructions</vt:lpstr>
      <vt:lpstr>CRF Practitioner Identification</vt:lpstr>
      <vt:lpstr>Case Identification</vt:lpstr>
      <vt:lpstr>Diagnostic Data</vt:lpstr>
      <vt:lpstr>First Course of Treatment</vt:lpstr>
      <vt:lpstr>Common Data Errors</vt:lpstr>
      <vt:lpstr>Common Data Omissions</vt:lpstr>
      <vt:lpstr>MCR Staff may Contact you Regarding: </vt:lpstr>
      <vt:lpstr>Contact Us</vt:lpstr>
      <vt:lpstr>Thank You! </vt:lpstr>
    </vt:vector>
  </TitlesOfParts>
  <Company>University of Missouri-Columbia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Non-hospital Cancer Reporting Training Program</dc:title>
  <dc:creator>Ackerman, Sharon</dc:creator>
  <cp:lastModifiedBy>Ham, Lucinda</cp:lastModifiedBy>
  <cp:revision>92</cp:revision>
  <cp:lastPrinted>2017-03-01T16:53:47Z</cp:lastPrinted>
  <dcterms:created xsi:type="dcterms:W3CDTF">2017-02-22T19:29:17Z</dcterms:created>
  <dcterms:modified xsi:type="dcterms:W3CDTF">2022-07-05T13:40:58Z</dcterms:modified>
</cp:coreProperties>
</file>